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26"/>
  </p:notesMasterIdLst>
  <p:sldIdLst>
    <p:sldId id="293" r:id="rId5"/>
    <p:sldId id="298" r:id="rId6"/>
    <p:sldId id="296" r:id="rId7"/>
    <p:sldId id="303" r:id="rId8"/>
    <p:sldId id="320" r:id="rId9"/>
    <p:sldId id="319" r:id="rId10"/>
    <p:sldId id="305" r:id="rId11"/>
    <p:sldId id="306" r:id="rId12"/>
    <p:sldId id="307" r:id="rId13"/>
    <p:sldId id="308" r:id="rId14"/>
    <p:sldId id="309" r:id="rId15"/>
    <p:sldId id="310" r:id="rId16"/>
    <p:sldId id="311" r:id="rId17"/>
    <p:sldId id="312" r:id="rId18"/>
    <p:sldId id="313" r:id="rId19"/>
    <p:sldId id="314" r:id="rId20"/>
    <p:sldId id="315" r:id="rId21"/>
    <p:sldId id="316" r:id="rId22"/>
    <p:sldId id="317" r:id="rId23"/>
    <p:sldId id="318" r:id="rId24"/>
    <p:sldId id="301"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303098F-C3EE-48E8-B038-10224C557664}" type="doc">
      <dgm:prSet loTypeId="urn:microsoft.com/office/officeart/2005/8/layout/radial5" loCatId="cycle" qsTypeId="urn:microsoft.com/office/officeart/2005/8/quickstyle/simple4" qsCatId="simple" csTypeId="urn:microsoft.com/office/officeart/2005/8/colors/accent1_2" csCatId="accent1" phldr="1"/>
      <dgm:spPr/>
      <dgm:t>
        <a:bodyPr/>
        <a:lstStyle/>
        <a:p>
          <a:endParaRPr lang="en-US"/>
        </a:p>
      </dgm:t>
    </dgm:pt>
    <dgm:pt modelId="{8961E642-0AA9-49EE-AB3F-E5903D907DF8}">
      <dgm:prSet phldrT="[Text]" custT="1"/>
      <dgm:spPr/>
      <dgm:t>
        <a:bodyPr/>
        <a:lstStyle/>
        <a:p>
          <a:r>
            <a:rPr lang="en-US" sz="2000" dirty="0">
              <a:solidFill>
                <a:schemeClr val="tx2">
                  <a:lumMod val="25000"/>
                </a:schemeClr>
              </a:solidFill>
            </a:rPr>
            <a:t>Communication</a:t>
          </a:r>
        </a:p>
      </dgm:t>
    </dgm:pt>
    <dgm:pt modelId="{B0ADDB6D-AAEE-4477-AA7F-E05A3B4BDF9B}" type="parTrans" cxnId="{BEA15EF2-260F-44D1-ADF8-498B481C68E8}">
      <dgm:prSet/>
      <dgm:spPr/>
      <dgm:t>
        <a:bodyPr/>
        <a:lstStyle/>
        <a:p>
          <a:endParaRPr lang="en-US"/>
        </a:p>
      </dgm:t>
    </dgm:pt>
    <dgm:pt modelId="{8B64F79A-4391-4364-BE3E-7D60586A16B2}" type="sibTrans" cxnId="{BEA15EF2-260F-44D1-ADF8-498B481C68E8}">
      <dgm:prSet/>
      <dgm:spPr/>
      <dgm:t>
        <a:bodyPr/>
        <a:lstStyle/>
        <a:p>
          <a:endParaRPr lang="en-US"/>
        </a:p>
      </dgm:t>
    </dgm:pt>
    <dgm:pt modelId="{B99D6844-BCF0-496D-85EF-53DC70E7C54D}">
      <dgm:prSet phldrT="[Text]" custT="1"/>
      <dgm:spPr/>
      <dgm:t>
        <a:bodyPr/>
        <a:lstStyle/>
        <a:p>
          <a:r>
            <a:rPr lang="en-US" sz="2000" dirty="0">
              <a:solidFill>
                <a:schemeClr val="tx2">
                  <a:lumMod val="25000"/>
                </a:schemeClr>
              </a:solidFill>
            </a:rPr>
            <a:t>Bucher</a:t>
          </a:r>
        </a:p>
      </dgm:t>
    </dgm:pt>
    <dgm:pt modelId="{A29223C8-6A56-4D53-A4DA-4B94963E176A}" type="parTrans" cxnId="{9F98910F-E949-45DB-B176-D3A03A680A24}">
      <dgm:prSet/>
      <dgm:spPr/>
      <dgm:t>
        <a:bodyPr/>
        <a:lstStyle/>
        <a:p>
          <a:endParaRPr lang="en-US">
            <a:solidFill>
              <a:schemeClr val="tx2">
                <a:lumMod val="25000"/>
              </a:schemeClr>
            </a:solidFill>
          </a:endParaRPr>
        </a:p>
      </dgm:t>
    </dgm:pt>
    <dgm:pt modelId="{510736DB-9C91-480C-9C44-1AD92C6ABA4C}" type="sibTrans" cxnId="{9F98910F-E949-45DB-B176-D3A03A680A24}">
      <dgm:prSet/>
      <dgm:spPr/>
      <dgm:t>
        <a:bodyPr/>
        <a:lstStyle/>
        <a:p>
          <a:endParaRPr lang="en-US"/>
        </a:p>
      </dgm:t>
    </dgm:pt>
    <dgm:pt modelId="{142DD9FA-BD63-4858-8862-EA0AC2D3F742}">
      <dgm:prSet phldrT="[Text]" custT="1"/>
      <dgm:spPr/>
      <dgm:t>
        <a:bodyPr/>
        <a:lstStyle/>
        <a:p>
          <a:r>
            <a:rPr lang="en-US" sz="1600" dirty="0">
              <a:solidFill>
                <a:schemeClr val="tx2">
                  <a:lumMod val="25000"/>
                </a:schemeClr>
              </a:solidFill>
            </a:rPr>
            <a:t>General consumers</a:t>
          </a:r>
        </a:p>
      </dgm:t>
    </dgm:pt>
    <dgm:pt modelId="{1B0F1CD3-BD3B-4563-85AE-2B1689192A69}" type="parTrans" cxnId="{52A7A210-58FF-486A-8749-DA65977F0F06}">
      <dgm:prSet/>
      <dgm:spPr/>
      <dgm:t>
        <a:bodyPr/>
        <a:lstStyle/>
        <a:p>
          <a:endParaRPr lang="en-US">
            <a:solidFill>
              <a:schemeClr val="tx2">
                <a:lumMod val="25000"/>
              </a:schemeClr>
            </a:solidFill>
          </a:endParaRPr>
        </a:p>
      </dgm:t>
    </dgm:pt>
    <dgm:pt modelId="{A9960118-6BF9-42D3-B136-9D8DBCC3EE48}" type="sibTrans" cxnId="{52A7A210-58FF-486A-8749-DA65977F0F06}">
      <dgm:prSet/>
      <dgm:spPr/>
      <dgm:t>
        <a:bodyPr/>
        <a:lstStyle/>
        <a:p>
          <a:endParaRPr lang="en-US"/>
        </a:p>
      </dgm:t>
    </dgm:pt>
    <dgm:pt modelId="{FB2671B8-DA59-44CA-BADB-BA75B5F687E9}">
      <dgm:prSet phldrT="[Text]" custT="1"/>
      <dgm:spPr/>
      <dgm:t>
        <a:bodyPr/>
        <a:lstStyle/>
        <a:p>
          <a:r>
            <a:rPr lang="en-US" sz="2000" dirty="0">
              <a:solidFill>
                <a:schemeClr val="tx2">
                  <a:lumMod val="25000"/>
                </a:schemeClr>
              </a:solidFill>
            </a:rPr>
            <a:t>Horn Factory</a:t>
          </a:r>
        </a:p>
      </dgm:t>
    </dgm:pt>
    <dgm:pt modelId="{1F33C025-5244-4CB0-9EAF-7C1B2694C252}" type="parTrans" cxnId="{3A4E5E71-DA3B-44D9-ADD0-6E35A94C89E0}">
      <dgm:prSet/>
      <dgm:spPr/>
      <dgm:t>
        <a:bodyPr/>
        <a:lstStyle/>
        <a:p>
          <a:endParaRPr lang="en-US">
            <a:solidFill>
              <a:schemeClr val="tx2">
                <a:lumMod val="25000"/>
              </a:schemeClr>
            </a:solidFill>
          </a:endParaRPr>
        </a:p>
      </dgm:t>
    </dgm:pt>
    <dgm:pt modelId="{88FB58F2-BE21-4428-811E-68CD00574A7D}" type="sibTrans" cxnId="{3A4E5E71-DA3B-44D9-ADD0-6E35A94C89E0}">
      <dgm:prSet/>
      <dgm:spPr/>
      <dgm:t>
        <a:bodyPr/>
        <a:lstStyle/>
        <a:p>
          <a:endParaRPr lang="en-US"/>
        </a:p>
      </dgm:t>
    </dgm:pt>
    <dgm:pt modelId="{C6A3A121-8A60-4649-ADE3-CA3269B4D663}">
      <dgm:prSet phldrT="[Text]" custT="1"/>
      <dgm:spPr/>
      <dgm:t>
        <a:bodyPr/>
        <a:lstStyle/>
        <a:p>
          <a:r>
            <a:rPr lang="en-US" sz="2000" dirty="0">
              <a:solidFill>
                <a:schemeClr val="tx2">
                  <a:lumMod val="25000"/>
                </a:schemeClr>
              </a:solidFill>
            </a:rPr>
            <a:t>Tannery Factory</a:t>
          </a:r>
        </a:p>
      </dgm:t>
    </dgm:pt>
    <dgm:pt modelId="{FBBC43B8-A4A3-4771-8D8C-1C42F56DD26D}" type="parTrans" cxnId="{76D584A0-D65F-4528-BB86-BD8524928494}">
      <dgm:prSet/>
      <dgm:spPr/>
      <dgm:t>
        <a:bodyPr/>
        <a:lstStyle/>
        <a:p>
          <a:endParaRPr lang="en-US">
            <a:solidFill>
              <a:schemeClr val="tx2">
                <a:lumMod val="25000"/>
              </a:schemeClr>
            </a:solidFill>
          </a:endParaRPr>
        </a:p>
      </dgm:t>
    </dgm:pt>
    <dgm:pt modelId="{544E4231-392B-4162-A07C-ACF08CD4FEB3}" type="sibTrans" cxnId="{76D584A0-D65F-4528-BB86-BD8524928494}">
      <dgm:prSet/>
      <dgm:spPr/>
      <dgm:t>
        <a:bodyPr/>
        <a:lstStyle/>
        <a:p>
          <a:endParaRPr lang="en-US"/>
        </a:p>
      </dgm:t>
    </dgm:pt>
    <dgm:pt modelId="{978A6132-BC10-445D-B11B-8A7E1DAAB2CA}">
      <dgm:prSet custT="1"/>
      <dgm:spPr/>
      <dgm:t>
        <a:bodyPr/>
        <a:lstStyle/>
        <a:p>
          <a:r>
            <a:rPr lang="en-US" sz="1800" dirty="0">
              <a:solidFill>
                <a:schemeClr val="tx2">
                  <a:lumMod val="25000"/>
                </a:schemeClr>
              </a:solidFill>
            </a:rPr>
            <a:t>Farmers</a:t>
          </a:r>
        </a:p>
      </dgm:t>
    </dgm:pt>
    <dgm:pt modelId="{A7DEAE00-3EA3-4295-9738-CD4C7F820C92}" type="parTrans" cxnId="{34AF1786-29BC-4CAE-9D11-B061E17729EC}">
      <dgm:prSet/>
      <dgm:spPr/>
      <dgm:t>
        <a:bodyPr/>
        <a:lstStyle/>
        <a:p>
          <a:endParaRPr lang="en-US">
            <a:solidFill>
              <a:schemeClr val="tx2">
                <a:lumMod val="25000"/>
              </a:schemeClr>
            </a:solidFill>
          </a:endParaRPr>
        </a:p>
      </dgm:t>
    </dgm:pt>
    <dgm:pt modelId="{B5BA9CAF-2AE8-4AB1-8DF7-91EC7DF5DBBC}" type="sibTrans" cxnId="{34AF1786-29BC-4CAE-9D11-B061E17729EC}">
      <dgm:prSet/>
      <dgm:spPr/>
      <dgm:t>
        <a:bodyPr/>
        <a:lstStyle/>
        <a:p>
          <a:endParaRPr lang="en-US"/>
        </a:p>
      </dgm:t>
    </dgm:pt>
    <dgm:pt modelId="{1CA0C6B1-3579-41ED-8EBF-4FE779D3E84B}" type="pres">
      <dgm:prSet presAssocID="{6303098F-C3EE-48E8-B038-10224C557664}" presName="Name0" presStyleCnt="0">
        <dgm:presLayoutVars>
          <dgm:chMax val="1"/>
          <dgm:dir/>
          <dgm:animLvl val="ctr"/>
          <dgm:resizeHandles val="exact"/>
        </dgm:presLayoutVars>
      </dgm:prSet>
      <dgm:spPr/>
    </dgm:pt>
    <dgm:pt modelId="{8BA49C17-AD41-418C-9B47-078CD26C90DA}" type="pres">
      <dgm:prSet presAssocID="{8961E642-0AA9-49EE-AB3F-E5903D907DF8}" presName="centerShape" presStyleLbl="node0" presStyleIdx="0" presStyleCnt="1" custScaleX="181068" custScaleY="131594"/>
      <dgm:spPr/>
    </dgm:pt>
    <dgm:pt modelId="{CA3F82E3-3303-4EF7-B66E-0194819BFFC2}" type="pres">
      <dgm:prSet presAssocID="{A29223C8-6A56-4D53-A4DA-4B94963E176A}" presName="parTrans" presStyleLbl="sibTrans2D1" presStyleIdx="0" presStyleCnt="5"/>
      <dgm:spPr/>
    </dgm:pt>
    <dgm:pt modelId="{6C72F082-7ECE-44D9-ACB3-C0B4BEFE8E73}" type="pres">
      <dgm:prSet presAssocID="{A29223C8-6A56-4D53-A4DA-4B94963E176A}" presName="connectorText" presStyleLbl="sibTrans2D1" presStyleIdx="0" presStyleCnt="5"/>
      <dgm:spPr/>
    </dgm:pt>
    <dgm:pt modelId="{0775443A-E09C-4193-A6EB-2F45B8452473}" type="pres">
      <dgm:prSet presAssocID="{B99D6844-BCF0-496D-85EF-53DC70E7C54D}" presName="node" presStyleLbl="node1" presStyleIdx="0" presStyleCnt="5" custRadScaleRad="105692" custRadScaleInc="-7160">
        <dgm:presLayoutVars>
          <dgm:bulletEnabled val="1"/>
        </dgm:presLayoutVars>
      </dgm:prSet>
      <dgm:spPr/>
    </dgm:pt>
    <dgm:pt modelId="{388E99E5-789E-4AAA-AC69-63B927CFD3D8}" type="pres">
      <dgm:prSet presAssocID="{1B0F1CD3-BD3B-4563-85AE-2B1689192A69}" presName="parTrans" presStyleLbl="sibTrans2D1" presStyleIdx="1" presStyleCnt="5"/>
      <dgm:spPr/>
    </dgm:pt>
    <dgm:pt modelId="{A5D15759-BD86-41CF-90E9-4680C9196D47}" type="pres">
      <dgm:prSet presAssocID="{1B0F1CD3-BD3B-4563-85AE-2B1689192A69}" presName="connectorText" presStyleLbl="sibTrans2D1" presStyleIdx="1" presStyleCnt="5"/>
      <dgm:spPr/>
    </dgm:pt>
    <dgm:pt modelId="{DFA50ABC-F453-4939-A9EC-C96EF08C2A88}" type="pres">
      <dgm:prSet presAssocID="{142DD9FA-BD63-4858-8862-EA0AC2D3F742}" presName="node" presStyleLbl="node1" presStyleIdx="1" presStyleCnt="5" custRadScaleRad="126086" custRadScaleInc="-581">
        <dgm:presLayoutVars>
          <dgm:bulletEnabled val="1"/>
        </dgm:presLayoutVars>
      </dgm:prSet>
      <dgm:spPr/>
    </dgm:pt>
    <dgm:pt modelId="{6DB585C6-92B3-4309-8B09-508B7955F160}" type="pres">
      <dgm:prSet presAssocID="{1F33C025-5244-4CB0-9EAF-7C1B2694C252}" presName="parTrans" presStyleLbl="sibTrans2D1" presStyleIdx="2" presStyleCnt="5"/>
      <dgm:spPr/>
    </dgm:pt>
    <dgm:pt modelId="{23A03A6B-686F-4258-A132-04CA0B38CA10}" type="pres">
      <dgm:prSet presAssocID="{1F33C025-5244-4CB0-9EAF-7C1B2694C252}" presName="connectorText" presStyleLbl="sibTrans2D1" presStyleIdx="2" presStyleCnt="5"/>
      <dgm:spPr/>
    </dgm:pt>
    <dgm:pt modelId="{0EB7CB2A-3707-44C3-867E-4EDF73925CDC}" type="pres">
      <dgm:prSet presAssocID="{FB2671B8-DA59-44CA-BADB-BA75B5F687E9}" presName="node" presStyleLbl="node1" presStyleIdx="2" presStyleCnt="5" custRadScaleRad="117626" custRadScaleInc="-27846">
        <dgm:presLayoutVars>
          <dgm:bulletEnabled val="1"/>
        </dgm:presLayoutVars>
      </dgm:prSet>
      <dgm:spPr/>
    </dgm:pt>
    <dgm:pt modelId="{EEA7FAE2-8813-4B0B-AB6A-2682D788CA15}" type="pres">
      <dgm:prSet presAssocID="{FBBC43B8-A4A3-4771-8D8C-1C42F56DD26D}" presName="parTrans" presStyleLbl="sibTrans2D1" presStyleIdx="3" presStyleCnt="5"/>
      <dgm:spPr/>
    </dgm:pt>
    <dgm:pt modelId="{7B8CE019-8A80-4905-B1C8-E4A18C51EC67}" type="pres">
      <dgm:prSet presAssocID="{FBBC43B8-A4A3-4771-8D8C-1C42F56DD26D}" presName="connectorText" presStyleLbl="sibTrans2D1" presStyleIdx="3" presStyleCnt="5"/>
      <dgm:spPr/>
    </dgm:pt>
    <dgm:pt modelId="{5FC6562C-D9D7-4EBF-83F1-25B19CC3E6F0}" type="pres">
      <dgm:prSet presAssocID="{C6A3A121-8A60-4649-ADE3-CA3269B4D663}" presName="node" presStyleLbl="node1" presStyleIdx="3" presStyleCnt="5" custRadScaleRad="117091" custRadScaleInc="28601">
        <dgm:presLayoutVars>
          <dgm:bulletEnabled val="1"/>
        </dgm:presLayoutVars>
      </dgm:prSet>
      <dgm:spPr/>
    </dgm:pt>
    <dgm:pt modelId="{9B3A773B-1538-451D-A301-820654072ACD}" type="pres">
      <dgm:prSet presAssocID="{A7DEAE00-3EA3-4295-9738-CD4C7F820C92}" presName="parTrans" presStyleLbl="sibTrans2D1" presStyleIdx="4" presStyleCnt="5"/>
      <dgm:spPr/>
    </dgm:pt>
    <dgm:pt modelId="{819A2144-1274-4FF2-8213-5B5C2AB63881}" type="pres">
      <dgm:prSet presAssocID="{A7DEAE00-3EA3-4295-9738-CD4C7F820C92}" presName="connectorText" presStyleLbl="sibTrans2D1" presStyleIdx="4" presStyleCnt="5"/>
      <dgm:spPr/>
    </dgm:pt>
    <dgm:pt modelId="{4CC919CF-67DF-42B7-B3EC-F16AD80FB90B}" type="pres">
      <dgm:prSet presAssocID="{978A6132-BC10-445D-B11B-8A7E1DAAB2CA}" presName="node" presStyleLbl="node1" presStyleIdx="4" presStyleCnt="5" custRadScaleRad="118001" custRadScaleInc="8398">
        <dgm:presLayoutVars>
          <dgm:bulletEnabled val="1"/>
        </dgm:presLayoutVars>
      </dgm:prSet>
      <dgm:spPr/>
    </dgm:pt>
  </dgm:ptLst>
  <dgm:cxnLst>
    <dgm:cxn modelId="{4B79B900-4A39-4C3D-A9C1-8B9D70BB5340}" type="presOf" srcId="{6303098F-C3EE-48E8-B038-10224C557664}" destId="{1CA0C6B1-3579-41ED-8EBF-4FE779D3E84B}" srcOrd="0" destOrd="0" presId="urn:microsoft.com/office/officeart/2005/8/layout/radial5"/>
    <dgm:cxn modelId="{8AB90B02-25B9-4B4F-A6C1-7AE7AC6F2F07}" type="presOf" srcId="{C6A3A121-8A60-4649-ADE3-CA3269B4D663}" destId="{5FC6562C-D9D7-4EBF-83F1-25B19CC3E6F0}" srcOrd="0" destOrd="0" presId="urn:microsoft.com/office/officeart/2005/8/layout/radial5"/>
    <dgm:cxn modelId="{2767340C-FAE9-414F-A3C0-B8F97CDEC314}" type="presOf" srcId="{B99D6844-BCF0-496D-85EF-53DC70E7C54D}" destId="{0775443A-E09C-4193-A6EB-2F45B8452473}" srcOrd="0" destOrd="0" presId="urn:microsoft.com/office/officeart/2005/8/layout/radial5"/>
    <dgm:cxn modelId="{9F98910F-E949-45DB-B176-D3A03A680A24}" srcId="{8961E642-0AA9-49EE-AB3F-E5903D907DF8}" destId="{B99D6844-BCF0-496D-85EF-53DC70E7C54D}" srcOrd="0" destOrd="0" parTransId="{A29223C8-6A56-4D53-A4DA-4B94963E176A}" sibTransId="{510736DB-9C91-480C-9C44-1AD92C6ABA4C}"/>
    <dgm:cxn modelId="{52A7A210-58FF-486A-8749-DA65977F0F06}" srcId="{8961E642-0AA9-49EE-AB3F-E5903D907DF8}" destId="{142DD9FA-BD63-4858-8862-EA0AC2D3F742}" srcOrd="1" destOrd="0" parTransId="{1B0F1CD3-BD3B-4563-85AE-2B1689192A69}" sibTransId="{A9960118-6BF9-42D3-B136-9D8DBCC3EE48}"/>
    <dgm:cxn modelId="{A69BB211-EB91-4EEC-BC3A-07B800CEC38F}" type="presOf" srcId="{8961E642-0AA9-49EE-AB3F-E5903D907DF8}" destId="{8BA49C17-AD41-418C-9B47-078CD26C90DA}" srcOrd="0" destOrd="0" presId="urn:microsoft.com/office/officeart/2005/8/layout/radial5"/>
    <dgm:cxn modelId="{028BF41A-AFBC-4B5F-87C3-7D76EBC6BF40}" type="presOf" srcId="{A29223C8-6A56-4D53-A4DA-4B94963E176A}" destId="{6C72F082-7ECE-44D9-ACB3-C0B4BEFE8E73}" srcOrd="1" destOrd="0" presId="urn:microsoft.com/office/officeart/2005/8/layout/radial5"/>
    <dgm:cxn modelId="{E5AA0B27-82BF-446D-95F1-82CE4D5F46F0}" type="presOf" srcId="{978A6132-BC10-445D-B11B-8A7E1DAAB2CA}" destId="{4CC919CF-67DF-42B7-B3EC-F16AD80FB90B}" srcOrd="0" destOrd="0" presId="urn:microsoft.com/office/officeart/2005/8/layout/radial5"/>
    <dgm:cxn modelId="{E6FCFE32-0A32-4DF5-BAF5-64D9B79F5EA5}" type="presOf" srcId="{A29223C8-6A56-4D53-A4DA-4B94963E176A}" destId="{CA3F82E3-3303-4EF7-B66E-0194819BFFC2}" srcOrd="0" destOrd="0" presId="urn:microsoft.com/office/officeart/2005/8/layout/radial5"/>
    <dgm:cxn modelId="{3A4E5E71-DA3B-44D9-ADD0-6E35A94C89E0}" srcId="{8961E642-0AA9-49EE-AB3F-E5903D907DF8}" destId="{FB2671B8-DA59-44CA-BADB-BA75B5F687E9}" srcOrd="2" destOrd="0" parTransId="{1F33C025-5244-4CB0-9EAF-7C1B2694C252}" sibTransId="{88FB58F2-BE21-4428-811E-68CD00574A7D}"/>
    <dgm:cxn modelId="{F8DD3452-69EB-4B84-9A03-658C927A718B}" type="presOf" srcId="{A7DEAE00-3EA3-4295-9738-CD4C7F820C92}" destId="{9B3A773B-1538-451D-A301-820654072ACD}" srcOrd="0" destOrd="0" presId="urn:microsoft.com/office/officeart/2005/8/layout/radial5"/>
    <dgm:cxn modelId="{BDF8B052-5573-4A33-B8A1-540C6A6D26F8}" type="presOf" srcId="{142DD9FA-BD63-4858-8862-EA0AC2D3F742}" destId="{DFA50ABC-F453-4939-A9EC-C96EF08C2A88}" srcOrd="0" destOrd="0" presId="urn:microsoft.com/office/officeart/2005/8/layout/radial5"/>
    <dgm:cxn modelId="{D7C3E675-0021-4D65-8EB8-6EE6AC052646}" type="presOf" srcId="{A7DEAE00-3EA3-4295-9738-CD4C7F820C92}" destId="{819A2144-1274-4FF2-8213-5B5C2AB63881}" srcOrd="1" destOrd="0" presId="urn:microsoft.com/office/officeart/2005/8/layout/radial5"/>
    <dgm:cxn modelId="{D176857A-1A11-4907-9D03-1630AE63AE51}" type="presOf" srcId="{FBBC43B8-A4A3-4771-8D8C-1C42F56DD26D}" destId="{7B8CE019-8A80-4905-B1C8-E4A18C51EC67}" srcOrd="1" destOrd="0" presId="urn:microsoft.com/office/officeart/2005/8/layout/radial5"/>
    <dgm:cxn modelId="{9AC8ED7D-45DD-4349-9F46-8185A244583A}" type="presOf" srcId="{FB2671B8-DA59-44CA-BADB-BA75B5F687E9}" destId="{0EB7CB2A-3707-44C3-867E-4EDF73925CDC}" srcOrd="0" destOrd="0" presId="urn:microsoft.com/office/officeart/2005/8/layout/radial5"/>
    <dgm:cxn modelId="{34AF1786-29BC-4CAE-9D11-B061E17729EC}" srcId="{8961E642-0AA9-49EE-AB3F-E5903D907DF8}" destId="{978A6132-BC10-445D-B11B-8A7E1DAAB2CA}" srcOrd="4" destOrd="0" parTransId="{A7DEAE00-3EA3-4295-9738-CD4C7F820C92}" sibTransId="{B5BA9CAF-2AE8-4AB1-8DF7-91EC7DF5DBBC}"/>
    <dgm:cxn modelId="{76D584A0-D65F-4528-BB86-BD8524928494}" srcId="{8961E642-0AA9-49EE-AB3F-E5903D907DF8}" destId="{C6A3A121-8A60-4649-ADE3-CA3269B4D663}" srcOrd="3" destOrd="0" parTransId="{FBBC43B8-A4A3-4771-8D8C-1C42F56DD26D}" sibTransId="{544E4231-392B-4162-A07C-ACF08CD4FEB3}"/>
    <dgm:cxn modelId="{650A63A6-DA81-4F44-A4CE-866A03A0612A}" type="presOf" srcId="{1F33C025-5244-4CB0-9EAF-7C1B2694C252}" destId="{6DB585C6-92B3-4309-8B09-508B7955F160}" srcOrd="0" destOrd="0" presId="urn:microsoft.com/office/officeart/2005/8/layout/radial5"/>
    <dgm:cxn modelId="{B10CDEAC-F514-401A-ACE4-46A0C67E6FA0}" type="presOf" srcId="{1B0F1CD3-BD3B-4563-85AE-2B1689192A69}" destId="{388E99E5-789E-4AAA-AC69-63B927CFD3D8}" srcOrd="0" destOrd="0" presId="urn:microsoft.com/office/officeart/2005/8/layout/radial5"/>
    <dgm:cxn modelId="{2E4EBFC9-33EE-436F-9457-DD355785051A}" type="presOf" srcId="{1B0F1CD3-BD3B-4563-85AE-2B1689192A69}" destId="{A5D15759-BD86-41CF-90E9-4680C9196D47}" srcOrd="1" destOrd="0" presId="urn:microsoft.com/office/officeart/2005/8/layout/radial5"/>
    <dgm:cxn modelId="{C51B73CD-3F68-458A-8CA9-90E76F445515}" type="presOf" srcId="{1F33C025-5244-4CB0-9EAF-7C1B2694C252}" destId="{23A03A6B-686F-4258-A132-04CA0B38CA10}" srcOrd="1" destOrd="0" presId="urn:microsoft.com/office/officeart/2005/8/layout/radial5"/>
    <dgm:cxn modelId="{0243E2D2-044D-49A7-BE67-D0CB41112853}" type="presOf" srcId="{FBBC43B8-A4A3-4771-8D8C-1C42F56DD26D}" destId="{EEA7FAE2-8813-4B0B-AB6A-2682D788CA15}" srcOrd="0" destOrd="0" presId="urn:microsoft.com/office/officeart/2005/8/layout/radial5"/>
    <dgm:cxn modelId="{BEA15EF2-260F-44D1-ADF8-498B481C68E8}" srcId="{6303098F-C3EE-48E8-B038-10224C557664}" destId="{8961E642-0AA9-49EE-AB3F-E5903D907DF8}" srcOrd="0" destOrd="0" parTransId="{B0ADDB6D-AAEE-4477-AA7F-E05A3B4BDF9B}" sibTransId="{8B64F79A-4391-4364-BE3E-7D60586A16B2}"/>
    <dgm:cxn modelId="{9505AD66-4364-4C0F-BF82-5A286ECE0FA3}" type="presParOf" srcId="{1CA0C6B1-3579-41ED-8EBF-4FE779D3E84B}" destId="{8BA49C17-AD41-418C-9B47-078CD26C90DA}" srcOrd="0" destOrd="0" presId="urn:microsoft.com/office/officeart/2005/8/layout/radial5"/>
    <dgm:cxn modelId="{B9AEF0A6-A9AB-4539-B394-14B563EEBA2F}" type="presParOf" srcId="{1CA0C6B1-3579-41ED-8EBF-4FE779D3E84B}" destId="{CA3F82E3-3303-4EF7-B66E-0194819BFFC2}" srcOrd="1" destOrd="0" presId="urn:microsoft.com/office/officeart/2005/8/layout/radial5"/>
    <dgm:cxn modelId="{33EC41B8-7EF7-48D8-8FE8-7C23E3C2ED70}" type="presParOf" srcId="{CA3F82E3-3303-4EF7-B66E-0194819BFFC2}" destId="{6C72F082-7ECE-44D9-ACB3-C0B4BEFE8E73}" srcOrd="0" destOrd="0" presId="urn:microsoft.com/office/officeart/2005/8/layout/radial5"/>
    <dgm:cxn modelId="{1487873C-D9C7-43FF-9548-D97FCE0AC45B}" type="presParOf" srcId="{1CA0C6B1-3579-41ED-8EBF-4FE779D3E84B}" destId="{0775443A-E09C-4193-A6EB-2F45B8452473}" srcOrd="2" destOrd="0" presId="urn:microsoft.com/office/officeart/2005/8/layout/radial5"/>
    <dgm:cxn modelId="{200A7E68-52C2-4189-A237-49A892B77844}" type="presParOf" srcId="{1CA0C6B1-3579-41ED-8EBF-4FE779D3E84B}" destId="{388E99E5-789E-4AAA-AC69-63B927CFD3D8}" srcOrd="3" destOrd="0" presId="urn:microsoft.com/office/officeart/2005/8/layout/radial5"/>
    <dgm:cxn modelId="{78E94AAA-3A83-4012-9A4B-A82A689B3F36}" type="presParOf" srcId="{388E99E5-789E-4AAA-AC69-63B927CFD3D8}" destId="{A5D15759-BD86-41CF-90E9-4680C9196D47}" srcOrd="0" destOrd="0" presId="urn:microsoft.com/office/officeart/2005/8/layout/radial5"/>
    <dgm:cxn modelId="{CB16D942-46B6-45C3-BFDA-CEBAFFFEA5AD}" type="presParOf" srcId="{1CA0C6B1-3579-41ED-8EBF-4FE779D3E84B}" destId="{DFA50ABC-F453-4939-A9EC-C96EF08C2A88}" srcOrd="4" destOrd="0" presId="urn:microsoft.com/office/officeart/2005/8/layout/radial5"/>
    <dgm:cxn modelId="{A0AE26A7-515D-4B90-A697-1D223FA16A70}" type="presParOf" srcId="{1CA0C6B1-3579-41ED-8EBF-4FE779D3E84B}" destId="{6DB585C6-92B3-4309-8B09-508B7955F160}" srcOrd="5" destOrd="0" presId="urn:microsoft.com/office/officeart/2005/8/layout/radial5"/>
    <dgm:cxn modelId="{2EB62C21-4F0A-4DB1-ADBF-D7B3A12EB79B}" type="presParOf" srcId="{6DB585C6-92B3-4309-8B09-508B7955F160}" destId="{23A03A6B-686F-4258-A132-04CA0B38CA10}" srcOrd="0" destOrd="0" presId="urn:microsoft.com/office/officeart/2005/8/layout/radial5"/>
    <dgm:cxn modelId="{9FD6D779-482B-4935-A072-1C70A297830C}" type="presParOf" srcId="{1CA0C6B1-3579-41ED-8EBF-4FE779D3E84B}" destId="{0EB7CB2A-3707-44C3-867E-4EDF73925CDC}" srcOrd="6" destOrd="0" presId="urn:microsoft.com/office/officeart/2005/8/layout/radial5"/>
    <dgm:cxn modelId="{3B45CCDE-51C0-440D-A6D1-AC93926E13A6}" type="presParOf" srcId="{1CA0C6B1-3579-41ED-8EBF-4FE779D3E84B}" destId="{EEA7FAE2-8813-4B0B-AB6A-2682D788CA15}" srcOrd="7" destOrd="0" presId="urn:microsoft.com/office/officeart/2005/8/layout/radial5"/>
    <dgm:cxn modelId="{693D324F-27CC-449A-843C-212943FFA140}" type="presParOf" srcId="{EEA7FAE2-8813-4B0B-AB6A-2682D788CA15}" destId="{7B8CE019-8A80-4905-B1C8-E4A18C51EC67}" srcOrd="0" destOrd="0" presId="urn:microsoft.com/office/officeart/2005/8/layout/radial5"/>
    <dgm:cxn modelId="{459700C4-0518-4EAA-97D8-82BF38A8DBE9}" type="presParOf" srcId="{1CA0C6B1-3579-41ED-8EBF-4FE779D3E84B}" destId="{5FC6562C-D9D7-4EBF-83F1-25B19CC3E6F0}" srcOrd="8" destOrd="0" presId="urn:microsoft.com/office/officeart/2005/8/layout/radial5"/>
    <dgm:cxn modelId="{6B49CFED-52D1-4C72-A123-B06968566258}" type="presParOf" srcId="{1CA0C6B1-3579-41ED-8EBF-4FE779D3E84B}" destId="{9B3A773B-1538-451D-A301-820654072ACD}" srcOrd="9" destOrd="0" presId="urn:microsoft.com/office/officeart/2005/8/layout/radial5"/>
    <dgm:cxn modelId="{2B6D2D8F-754B-45BE-A065-96F8232FE9FC}" type="presParOf" srcId="{9B3A773B-1538-451D-A301-820654072ACD}" destId="{819A2144-1274-4FF2-8213-5B5C2AB63881}" srcOrd="0" destOrd="0" presId="urn:microsoft.com/office/officeart/2005/8/layout/radial5"/>
    <dgm:cxn modelId="{9647F748-31DB-4F59-8AE7-3AA4EE0709BE}" type="presParOf" srcId="{1CA0C6B1-3579-41ED-8EBF-4FE779D3E84B}" destId="{4CC919CF-67DF-42B7-B3EC-F16AD80FB90B}" srcOrd="10" destOrd="0" presId="urn:microsoft.com/office/officeart/2005/8/layout/radial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0F887FB-C394-40CB-82E8-CFBC62FCFF44}"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en-US"/>
        </a:p>
      </dgm:t>
    </dgm:pt>
    <dgm:pt modelId="{5BBA779B-B5BF-43B4-A1F7-1A5435E0A084}">
      <dgm:prSet phldrT="[Text]"/>
      <dgm:spPr>
        <a:solidFill>
          <a:schemeClr val="bg2"/>
        </a:solidFill>
      </dgm:spPr>
      <dgm:t>
        <a:bodyPr/>
        <a:lstStyle/>
        <a:p>
          <a:r>
            <a:rPr lang="en-US" dirty="0"/>
            <a:t>HealthCare Maintained Timely</a:t>
          </a:r>
        </a:p>
      </dgm:t>
    </dgm:pt>
    <dgm:pt modelId="{8E7EE00C-10EE-431F-97DE-64BFDECD33D6}" type="parTrans" cxnId="{1B90AE4A-3C6B-4B3F-AA5F-59089D1812F6}">
      <dgm:prSet/>
      <dgm:spPr/>
      <dgm:t>
        <a:bodyPr/>
        <a:lstStyle/>
        <a:p>
          <a:endParaRPr lang="en-US"/>
        </a:p>
      </dgm:t>
    </dgm:pt>
    <dgm:pt modelId="{239BB45C-4E0B-4FAD-A818-7088D976B27A}" type="sibTrans" cxnId="{1B90AE4A-3C6B-4B3F-AA5F-59089D1812F6}">
      <dgm:prSet/>
      <dgm:spPr/>
      <dgm:t>
        <a:bodyPr/>
        <a:lstStyle/>
        <a:p>
          <a:endParaRPr lang="en-US"/>
        </a:p>
      </dgm:t>
    </dgm:pt>
    <dgm:pt modelId="{9FE67A20-61C4-4FB4-A356-7BC574939957}">
      <dgm:prSet phldrT="[Text]"/>
      <dgm:spPr>
        <a:solidFill>
          <a:schemeClr val="tx2">
            <a:lumMod val="10000"/>
          </a:schemeClr>
        </a:solidFill>
      </dgm:spPr>
      <dgm:t>
        <a:bodyPr/>
        <a:lstStyle/>
        <a:p>
          <a:r>
            <a:rPr lang="en-US" dirty="0"/>
            <a:t>TimeLine Checking of every cow</a:t>
          </a:r>
        </a:p>
      </dgm:t>
    </dgm:pt>
    <dgm:pt modelId="{631C097C-EF7E-463B-ABC7-AA42C14D5A85}" type="parTrans" cxnId="{97F2FB3C-B1D2-4F17-B53C-5E6F39F5F253}">
      <dgm:prSet/>
      <dgm:spPr/>
      <dgm:t>
        <a:bodyPr/>
        <a:lstStyle/>
        <a:p>
          <a:endParaRPr lang="en-US"/>
        </a:p>
      </dgm:t>
    </dgm:pt>
    <dgm:pt modelId="{C360C4F1-E2A2-46BF-B80B-241BD7CBD4DB}" type="sibTrans" cxnId="{97F2FB3C-B1D2-4F17-B53C-5E6F39F5F253}">
      <dgm:prSet/>
      <dgm:spPr/>
      <dgm:t>
        <a:bodyPr/>
        <a:lstStyle/>
        <a:p>
          <a:endParaRPr lang="en-US"/>
        </a:p>
      </dgm:t>
    </dgm:pt>
    <dgm:pt modelId="{B6740605-FBC2-4F5B-9979-6F0529227DDA}">
      <dgm:prSet phldrT="[Text]"/>
      <dgm:spPr>
        <a:solidFill>
          <a:schemeClr val="tx2">
            <a:lumMod val="10000"/>
          </a:schemeClr>
        </a:solidFill>
      </dgm:spPr>
      <dgm:t>
        <a:bodyPr/>
        <a:lstStyle/>
        <a:p>
          <a:r>
            <a:rPr lang="en-US" dirty="0"/>
            <a:t>Drug taking date is near of any one</a:t>
          </a:r>
        </a:p>
      </dgm:t>
    </dgm:pt>
    <dgm:pt modelId="{1E3EA310-89A1-4BAE-BDD6-795298486D3D}" type="parTrans" cxnId="{543DCF4B-8BF1-4C1B-8E2F-F6DA395DE4C0}">
      <dgm:prSet/>
      <dgm:spPr/>
      <dgm:t>
        <a:bodyPr/>
        <a:lstStyle/>
        <a:p>
          <a:endParaRPr lang="en-US"/>
        </a:p>
      </dgm:t>
    </dgm:pt>
    <dgm:pt modelId="{548017A9-9379-42E0-A95B-48A6BC450897}" type="sibTrans" cxnId="{543DCF4B-8BF1-4C1B-8E2F-F6DA395DE4C0}">
      <dgm:prSet/>
      <dgm:spPr/>
      <dgm:t>
        <a:bodyPr/>
        <a:lstStyle/>
        <a:p>
          <a:endParaRPr lang="en-US"/>
        </a:p>
      </dgm:t>
    </dgm:pt>
    <dgm:pt modelId="{1FAF5DB9-7EAA-46D0-98F7-126790DC9B49}">
      <dgm:prSet phldrT="[Text]"/>
      <dgm:spPr>
        <a:solidFill>
          <a:schemeClr val="tx2">
            <a:lumMod val="10000"/>
          </a:schemeClr>
        </a:solidFill>
      </dgm:spPr>
      <dgm:t>
        <a:bodyPr/>
        <a:lstStyle/>
        <a:p>
          <a:r>
            <a:rPr lang="en-US" dirty="0"/>
            <a:t>Notify Farmers</a:t>
          </a:r>
        </a:p>
      </dgm:t>
    </dgm:pt>
    <dgm:pt modelId="{24D62863-C79D-49A6-9735-6C1AFFB6ECB4}" type="parTrans" cxnId="{04059FAC-4BBD-4294-A4CD-FBC3B16DBD02}">
      <dgm:prSet/>
      <dgm:spPr/>
      <dgm:t>
        <a:bodyPr/>
        <a:lstStyle/>
        <a:p>
          <a:endParaRPr lang="en-US"/>
        </a:p>
      </dgm:t>
    </dgm:pt>
    <dgm:pt modelId="{7C51C3B1-75C8-4614-8F90-783CC14B8CE0}" type="sibTrans" cxnId="{04059FAC-4BBD-4294-A4CD-FBC3B16DBD02}">
      <dgm:prSet/>
      <dgm:spPr/>
      <dgm:t>
        <a:bodyPr/>
        <a:lstStyle/>
        <a:p>
          <a:endParaRPr lang="en-US"/>
        </a:p>
      </dgm:t>
    </dgm:pt>
    <dgm:pt modelId="{D6BAFD8E-1168-4DBC-852C-41383CA15EF3}">
      <dgm:prSet phldrT="[Text]"/>
      <dgm:spPr>
        <a:solidFill>
          <a:schemeClr val="tx2">
            <a:lumMod val="10000"/>
          </a:schemeClr>
        </a:solidFill>
      </dgm:spPr>
      <dgm:t>
        <a:bodyPr/>
        <a:lstStyle/>
        <a:p>
          <a:r>
            <a:rPr lang="en-US" dirty="0"/>
            <a:t>Wait for their confirmation</a:t>
          </a:r>
        </a:p>
      </dgm:t>
    </dgm:pt>
    <dgm:pt modelId="{0D472576-A5F2-4D26-A1A9-0EDF9BEF2C75}" type="parTrans" cxnId="{33732C00-509C-4649-AFEC-472CCE8AA9BF}">
      <dgm:prSet/>
      <dgm:spPr/>
      <dgm:t>
        <a:bodyPr/>
        <a:lstStyle/>
        <a:p>
          <a:endParaRPr lang="en-US"/>
        </a:p>
      </dgm:t>
    </dgm:pt>
    <dgm:pt modelId="{4E81A0D8-EDA1-4F06-8DA2-E285DCCCDCBE}" type="sibTrans" cxnId="{33732C00-509C-4649-AFEC-472CCE8AA9BF}">
      <dgm:prSet/>
      <dgm:spPr/>
      <dgm:t>
        <a:bodyPr/>
        <a:lstStyle/>
        <a:p>
          <a:endParaRPr lang="en-US"/>
        </a:p>
      </dgm:t>
    </dgm:pt>
    <dgm:pt modelId="{32367D44-0357-4533-B3D0-C5A2B380E90F}">
      <dgm:prSet phldrT="[Text]"/>
      <dgm:spPr>
        <a:solidFill>
          <a:schemeClr val="tx2">
            <a:lumMod val="10000"/>
          </a:schemeClr>
        </a:solidFill>
      </dgm:spPr>
      <dgm:t>
        <a:bodyPr/>
        <a:lstStyle/>
        <a:p>
          <a:r>
            <a:rPr lang="en-US" dirty="0"/>
            <a:t>Update Timeline</a:t>
          </a:r>
        </a:p>
      </dgm:t>
    </dgm:pt>
    <dgm:pt modelId="{642D3BA5-1EF7-4E8F-B2C5-F4F4EAB90B66}" type="parTrans" cxnId="{FC8DEDE7-A816-450B-B5AA-7005A584B2AB}">
      <dgm:prSet/>
      <dgm:spPr/>
      <dgm:t>
        <a:bodyPr/>
        <a:lstStyle/>
        <a:p>
          <a:endParaRPr lang="en-US"/>
        </a:p>
      </dgm:t>
    </dgm:pt>
    <dgm:pt modelId="{740BF2CF-4AA7-486B-9CCE-CF9B133E62B8}" type="sibTrans" cxnId="{FC8DEDE7-A816-450B-B5AA-7005A584B2AB}">
      <dgm:prSet/>
      <dgm:spPr/>
      <dgm:t>
        <a:bodyPr/>
        <a:lstStyle/>
        <a:p>
          <a:endParaRPr lang="en-US"/>
        </a:p>
      </dgm:t>
    </dgm:pt>
    <dgm:pt modelId="{44337921-0543-4828-BDB4-7A60189EF08B}" type="pres">
      <dgm:prSet presAssocID="{A0F887FB-C394-40CB-82E8-CFBC62FCFF44}" presName="Name0" presStyleCnt="0">
        <dgm:presLayoutVars>
          <dgm:chMax val="1"/>
          <dgm:dir/>
          <dgm:animLvl val="ctr"/>
          <dgm:resizeHandles val="exact"/>
        </dgm:presLayoutVars>
      </dgm:prSet>
      <dgm:spPr/>
    </dgm:pt>
    <dgm:pt modelId="{39154439-7545-408F-BA4C-0A1FA16F19DD}" type="pres">
      <dgm:prSet presAssocID="{5BBA779B-B5BF-43B4-A1F7-1A5435E0A084}" presName="centerShape" presStyleLbl="node0" presStyleIdx="0" presStyleCnt="1"/>
      <dgm:spPr/>
    </dgm:pt>
    <dgm:pt modelId="{BAE7C579-D4C2-4418-B10F-C62E55B5A81B}" type="pres">
      <dgm:prSet presAssocID="{9FE67A20-61C4-4FB4-A356-7BC574939957}" presName="node" presStyleLbl="node1" presStyleIdx="0" presStyleCnt="5">
        <dgm:presLayoutVars>
          <dgm:bulletEnabled val="1"/>
        </dgm:presLayoutVars>
      </dgm:prSet>
      <dgm:spPr/>
    </dgm:pt>
    <dgm:pt modelId="{6F2D07D1-4B92-4E14-B088-BF6B3BF86B3A}" type="pres">
      <dgm:prSet presAssocID="{9FE67A20-61C4-4FB4-A356-7BC574939957}" presName="dummy" presStyleCnt="0"/>
      <dgm:spPr/>
    </dgm:pt>
    <dgm:pt modelId="{16E01341-CF27-4E9C-97E2-9BE671578FD3}" type="pres">
      <dgm:prSet presAssocID="{C360C4F1-E2A2-46BF-B80B-241BD7CBD4DB}" presName="sibTrans" presStyleLbl="sibTrans2D1" presStyleIdx="0" presStyleCnt="5"/>
      <dgm:spPr/>
    </dgm:pt>
    <dgm:pt modelId="{4E8B879F-26D7-41EA-9082-54270BE5F4AC}" type="pres">
      <dgm:prSet presAssocID="{B6740605-FBC2-4F5B-9979-6F0529227DDA}" presName="node" presStyleLbl="node1" presStyleIdx="1" presStyleCnt="5">
        <dgm:presLayoutVars>
          <dgm:bulletEnabled val="1"/>
        </dgm:presLayoutVars>
      </dgm:prSet>
      <dgm:spPr/>
    </dgm:pt>
    <dgm:pt modelId="{421EE852-7377-420A-B4A6-EA4A38826864}" type="pres">
      <dgm:prSet presAssocID="{B6740605-FBC2-4F5B-9979-6F0529227DDA}" presName="dummy" presStyleCnt="0"/>
      <dgm:spPr/>
    </dgm:pt>
    <dgm:pt modelId="{ADE88D92-5ACA-4646-BD85-4E55EBADD710}" type="pres">
      <dgm:prSet presAssocID="{548017A9-9379-42E0-A95B-48A6BC450897}" presName="sibTrans" presStyleLbl="sibTrans2D1" presStyleIdx="1" presStyleCnt="5"/>
      <dgm:spPr/>
    </dgm:pt>
    <dgm:pt modelId="{D301886F-0914-481B-88D9-83F45371393E}" type="pres">
      <dgm:prSet presAssocID="{1FAF5DB9-7EAA-46D0-98F7-126790DC9B49}" presName="node" presStyleLbl="node1" presStyleIdx="2" presStyleCnt="5">
        <dgm:presLayoutVars>
          <dgm:bulletEnabled val="1"/>
        </dgm:presLayoutVars>
      </dgm:prSet>
      <dgm:spPr/>
    </dgm:pt>
    <dgm:pt modelId="{A678017C-C16C-47F3-9C69-03C8D296B943}" type="pres">
      <dgm:prSet presAssocID="{1FAF5DB9-7EAA-46D0-98F7-126790DC9B49}" presName="dummy" presStyleCnt="0"/>
      <dgm:spPr/>
    </dgm:pt>
    <dgm:pt modelId="{4C698AF6-47DB-497B-B092-DCE6079991DB}" type="pres">
      <dgm:prSet presAssocID="{7C51C3B1-75C8-4614-8F90-783CC14B8CE0}" presName="sibTrans" presStyleLbl="sibTrans2D1" presStyleIdx="2" presStyleCnt="5"/>
      <dgm:spPr/>
    </dgm:pt>
    <dgm:pt modelId="{75169350-5315-4E84-A75F-BEB596A5DE61}" type="pres">
      <dgm:prSet presAssocID="{D6BAFD8E-1168-4DBC-852C-41383CA15EF3}" presName="node" presStyleLbl="node1" presStyleIdx="3" presStyleCnt="5">
        <dgm:presLayoutVars>
          <dgm:bulletEnabled val="1"/>
        </dgm:presLayoutVars>
      </dgm:prSet>
      <dgm:spPr/>
    </dgm:pt>
    <dgm:pt modelId="{0CFD10DB-2E5E-4499-B789-99908224ECA0}" type="pres">
      <dgm:prSet presAssocID="{D6BAFD8E-1168-4DBC-852C-41383CA15EF3}" presName="dummy" presStyleCnt="0"/>
      <dgm:spPr/>
    </dgm:pt>
    <dgm:pt modelId="{F5354AF5-98FD-4689-A2BE-D8E258E2ADD8}" type="pres">
      <dgm:prSet presAssocID="{4E81A0D8-EDA1-4F06-8DA2-E285DCCCDCBE}" presName="sibTrans" presStyleLbl="sibTrans2D1" presStyleIdx="3" presStyleCnt="5"/>
      <dgm:spPr/>
    </dgm:pt>
    <dgm:pt modelId="{DF2A6E71-7EE6-4C42-8141-F414A484D04C}" type="pres">
      <dgm:prSet presAssocID="{32367D44-0357-4533-B3D0-C5A2B380E90F}" presName="node" presStyleLbl="node1" presStyleIdx="4" presStyleCnt="5">
        <dgm:presLayoutVars>
          <dgm:bulletEnabled val="1"/>
        </dgm:presLayoutVars>
      </dgm:prSet>
      <dgm:spPr/>
    </dgm:pt>
    <dgm:pt modelId="{3A62D7DF-652C-4B22-B92E-838B616D4F93}" type="pres">
      <dgm:prSet presAssocID="{32367D44-0357-4533-B3D0-C5A2B380E90F}" presName="dummy" presStyleCnt="0"/>
      <dgm:spPr/>
    </dgm:pt>
    <dgm:pt modelId="{E35F6E52-C9D1-4DC3-893D-BB27E97C95F1}" type="pres">
      <dgm:prSet presAssocID="{740BF2CF-4AA7-486B-9CCE-CF9B133E62B8}" presName="sibTrans" presStyleLbl="sibTrans2D1" presStyleIdx="4" presStyleCnt="5"/>
      <dgm:spPr/>
    </dgm:pt>
  </dgm:ptLst>
  <dgm:cxnLst>
    <dgm:cxn modelId="{33732C00-509C-4649-AFEC-472CCE8AA9BF}" srcId="{5BBA779B-B5BF-43B4-A1F7-1A5435E0A084}" destId="{D6BAFD8E-1168-4DBC-852C-41383CA15EF3}" srcOrd="3" destOrd="0" parTransId="{0D472576-A5F2-4D26-A1A9-0EDF9BEF2C75}" sibTransId="{4E81A0D8-EDA1-4F06-8DA2-E285DCCCDCBE}"/>
    <dgm:cxn modelId="{97F2FB3C-B1D2-4F17-B53C-5E6F39F5F253}" srcId="{5BBA779B-B5BF-43B4-A1F7-1A5435E0A084}" destId="{9FE67A20-61C4-4FB4-A356-7BC574939957}" srcOrd="0" destOrd="0" parTransId="{631C097C-EF7E-463B-ABC7-AA42C14D5A85}" sibTransId="{C360C4F1-E2A2-46BF-B80B-241BD7CBD4DB}"/>
    <dgm:cxn modelId="{48C4D660-EED7-401B-9D91-5DE4ADF16ACB}" type="presOf" srcId="{5BBA779B-B5BF-43B4-A1F7-1A5435E0A084}" destId="{39154439-7545-408F-BA4C-0A1FA16F19DD}" srcOrd="0" destOrd="0" presId="urn:microsoft.com/office/officeart/2005/8/layout/radial6"/>
    <dgm:cxn modelId="{1B90AE4A-3C6B-4B3F-AA5F-59089D1812F6}" srcId="{A0F887FB-C394-40CB-82E8-CFBC62FCFF44}" destId="{5BBA779B-B5BF-43B4-A1F7-1A5435E0A084}" srcOrd="0" destOrd="0" parTransId="{8E7EE00C-10EE-431F-97DE-64BFDECD33D6}" sibTransId="{239BB45C-4E0B-4FAD-A818-7088D976B27A}"/>
    <dgm:cxn modelId="{543DCF4B-8BF1-4C1B-8E2F-F6DA395DE4C0}" srcId="{5BBA779B-B5BF-43B4-A1F7-1A5435E0A084}" destId="{B6740605-FBC2-4F5B-9979-6F0529227DDA}" srcOrd="1" destOrd="0" parTransId="{1E3EA310-89A1-4BAE-BDD6-795298486D3D}" sibTransId="{548017A9-9379-42E0-A95B-48A6BC450897}"/>
    <dgm:cxn modelId="{9AE7D255-B56A-411C-892D-31104EA61BD9}" type="presOf" srcId="{D6BAFD8E-1168-4DBC-852C-41383CA15EF3}" destId="{75169350-5315-4E84-A75F-BEB596A5DE61}" srcOrd="0" destOrd="0" presId="urn:microsoft.com/office/officeart/2005/8/layout/radial6"/>
    <dgm:cxn modelId="{17F54D7A-D1DF-4F6F-9FC3-9301A0595FA4}" type="presOf" srcId="{B6740605-FBC2-4F5B-9979-6F0529227DDA}" destId="{4E8B879F-26D7-41EA-9082-54270BE5F4AC}" srcOrd="0" destOrd="0" presId="urn:microsoft.com/office/officeart/2005/8/layout/radial6"/>
    <dgm:cxn modelId="{47226280-4C1A-42BE-9FFD-06EAD45425F1}" type="presOf" srcId="{9FE67A20-61C4-4FB4-A356-7BC574939957}" destId="{BAE7C579-D4C2-4418-B10F-C62E55B5A81B}" srcOrd="0" destOrd="0" presId="urn:microsoft.com/office/officeart/2005/8/layout/radial6"/>
    <dgm:cxn modelId="{2E5701A7-282E-4DC1-82E0-BE197FF43D74}" type="presOf" srcId="{4E81A0D8-EDA1-4F06-8DA2-E285DCCCDCBE}" destId="{F5354AF5-98FD-4689-A2BE-D8E258E2ADD8}" srcOrd="0" destOrd="0" presId="urn:microsoft.com/office/officeart/2005/8/layout/radial6"/>
    <dgm:cxn modelId="{04059FAC-4BBD-4294-A4CD-FBC3B16DBD02}" srcId="{5BBA779B-B5BF-43B4-A1F7-1A5435E0A084}" destId="{1FAF5DB9-7EAA-46D0-98F7-126790DC9B49}" srcOrd="2" destOrd="0" parTransId="{24D62863-C79D-49A6-9735-6C1AFFB6ECB4}" sibTransId="{7C51C3B1-75C8-4614-8F90-783CC14B8CE0}"/>
    <dgm:cxn modelId="{C6F002AF-6B02-444C-BB28-FE38B0123AAC}" type="presOf" srcId="{740BF2CF-4AA7-486B-9CCE-CF9B133E62B8}" destId="{E35F6E52-C9D1-4DC3-893D-BB27E97C95F1}" srcOrd="0" destOrd="0" presId="urn:microsoft.com/office/officeart/2005/8/layout/radial6"/>
    <dgm:cxn modelId="{745086B5-F19E-409A-88A6-22C694ED785C}" type="presOf" srcId="{548017A9-9379-42E0-A95B-48A6BC450897}" destId="{ADE88D92-5ACA-4646-BD85-4E55EBADD710}" srcOrd="0" destOrd="0" presId="urn:microsoft.com/office/officeart/2005/8/layout/radial6"/>
    <dgm:cxn modelId="{CA906DC2-5B85-416A-B63E-8DAB2DCAAC77}" type="presOf" srcId="{7C51C3B1-75C8-4614-8F90-783CC14B8CE0}" destId="{4C698AF6-47DB-497B-B092-DCE6079991DB}" srcOrd="0" destOrd="0" presId="urn:microsoft.com/office/officeart/2005/8/layout/radial6"/>
    <dgm:cxn modelId="{7728C9CF-59E2-4410-96C8-40AA16C528E2}" type="presOf" srcId="{C360C4F1-E2A2-46BF-B80B-241BD7CBD4DB}" destId="{16E01341-CF27-4E9C-97E2-9BE671578FD3}" srcOrd="0" destOrd="0" presId="urn:microsoft.com/office/officeart/2005/8/layout/radial6"/>
    <dgm:cxn modelId="{DE1CE6D8-FFBB-4F35-819D-F4B76980B26C}" type="presOf" srcId="{32367D44-0357-4533-B3D0-C5A2B380E90F}" destId="{DF2A6E71-7EE6-4C42-8141-F414A484D04C}" srcOrd="0" destOrd="0" presId="urn:microsoft.com/office/officeart/2005/8/layout/radial6"/>
    <dgm:cxn modelId="{3586C7DD-CDFA-4EBB-993D-434E14D87330}" type="presOf" srcId="{1FAF5DB9-7EAA-46D0-98F7-126790DC9B49}" destId="{D301886F-0914-481B-88D9-83F45371393E}" srcOrd="0" destOrd="0" presId="urn:microsoft.com/office/officeart/2005/8/layout/radial6"/>
    <dgm:cxn modelId="{4B1C96E7-BA21-4477-9B07-E73FBB8C4E3B}" type="presOf" srcId="{A0F887FB-C394-40CB-82E8-CFBC62FCFF44}" destId="{44337921-0543-4828-BDB4-7A60189EF08B}" srcOrd="0" destOrd="0" presId="urn:microsoft.com/office/officeart/2005/8/layout/radial6"/>
    <dgm:cxn modelId="{FC8DEDE7-A816-450B-B5AA-7005A584B2AB}" srcId="{5BBA779B-B5BF-43B4-A1F7-1A5435E0A084}" destId="{32367D44-0357-4533-B3D0-C5A2B380E90F}" srcOrd="4" destOrd="0" parTransId="{642D3BA5-1EF7-4E8F-B2C5-F4F4EAB90B66}" sibTransId="{740BF2CF-4AA7-486B-9CCE-CF9B133E62B8}"/>
    <dgm:cxn modelId="{81C6A06B-6819-4619-854C-552EF7C17832}" type="presParOf" srcId="{44337921-0543-4828-BDB4-7A60189EF08B}" destId="{39154439-7545-408F-BA4C-0A1FA16F19DD}" srcOrd="0" destOrd="0" presId="urn:microsoft.com/office/officeart/2005/8/layout/radial6"/>
    <dgm:cxn modelId="{A55BB69F-A3EC-4105-853E-3463B2A5441C}" type="presParOf" srcId="{44337921-0543-4828-BDB4-7A60189EF08B}" destId="{BAE7C579-D4C2-4418-B10F-C62E55B5A81B}" srcOrd="1" destOrd="0" presId="urn:microsoft.com/office/officeart/2005/8/layout/radial6"/>
    <dgm:cxn modelId="{0CB2E3C3-0D41-4AEB-ADA4-0C7EEA6C8D69}" type="presParOf" srcId="{44337921-0543-4828-BDB4-7A60189EF08B}" destId="{6F2D07D1-4B92-4E14-B088-BF6B3BF86B3A}" srcOrd="2" destOrd="0" presId="urn:microsoft.com/office/officeart/2005/8/layout/radial6"/>
    <dgm:cxn modelId="{F96093E0-2637-4390-B4EF-931D5E121540}" type="presParOf" srcId="{44337921-0543-4828-BDB4-7A60189EF08B}" destId="{16E01341-CF27-4E9C-97E2-9BE671578FD3}" srcOrd="3" destOrd="0" presId="urn:microsoft.com/office/officeart/2005/8/layout/radial6"/>
    <dgm:cxn modelId="{79DAC4A6-D7E0-45CB-91DA-3418E5CE133C}" type="presParOf" srcId="{44337921-0543-4828-BDB4-7A60189EF08B}" destId="{4E8B879F-26D7-41EA-9082-54270BE5F4AC}" srcOrd="4" destOrd="0" presId="urn:microsoft.com/office/officeart/2005/8/layout/radial6"/>
    <dgm:cxn modelId="{B0670F3C-48CD-4127-93F2-6870C860CB95}" type="presParOf" srcId="{44337921-0543-4828-BDB4-7A60189EF08B}" destId="{421EE852-7377-420A-B4A6-EA4A38826864}" srcOrd="5" destOrd="0" presId="urn:microsoft.com/office/officeart/2005/8/layout/radial6"/>
    <dgm:cxn modelId="{80918B0A-217A-4230-B880-2B734AC6CE01}" type="presParOf" srcId="{44337921-0543-4828-BDB4-7A60189EF08B}" destId="{ADE88D92-5ACA-4646-BD85-4E55EBADD710}" srcOrd="6" destOrd="0" presId="urn:microsoft.com/office/officeart/2005/8/layout/radial6"/>
    <dgm:cxn modelId="{3A86D24B-73CA-4D4F-A72E-202D59AAF499}" type="presParOf" srcId="{44337921-0543-4828-BDB4-7A60189EF08B}" destId="{D301886F-0914-481B-88D9-83F45371393E}" srcOrd="7" destOrd="0" presId="urn:microsoft.com/office/officeart/2005/8/layout/radial6"/>
    <dgm:cxn modelId="{B566400B-8A61-4A04-BD75-2723E1E059F6}" type="presParOf" srcId="{44337921-0543-4828-BDB4-7A60189EF08B}" destId="{A678017C-C16C-47F3-9C69-03C8D296B943}" srcOrd="8" destOrd="0" presId="urn:microsoft.com/office/officeart/2005/8/layout/radial6"/>
    <dgm:cxn modelId="{C01C23F7-3677-487E-BF84-22A25E2386F6}" type="presParOf" srcId="{44337921-0543-4828-BDB4-7A60189EF08B}" destId="{4C698AF6-47DB-497B-B092-DCE6079991DB}" srcOrd="9" destOrd="0" presId="urn:microsoft.com/office/officeart/2005/8/layout/radial6"/>
    <dgm:cxn modelId="{EB36E64F-CED2-4297-BB1C-33DE4C881255}" type="presParOf" srcId="{44337921-0543-4828-BDB4-7A60189EF08B}" destId="{75169350-5315-4E84-A75F-BEB596A5DE61}" srcOrd="10" destOrd="0" presId="urn:microsoft.com/office/officeart/2005/8/layout/radial6"/>
    <dgm:cxn modelId="{AFE8032E-4B04-4837-8188-1452BFB79DE5}" type="presParOf" srcId="{44337921-0543-4828-BDB4-7A60189EF08B}" destId="{0CFD10DB-2E5E-4499-B789-99908224ECA0}" srcOrd="11" destOrd="0" presId="urn:microsoft.com/office/officeart/2005/8/layout/radial6"/>
    <dgm:cxn modelId="{6F3CDD53-A0FC-4FE6-A787-9D61512D4EC6}" type="presParOf" srcId="{44337921-0543-4828-BDB4-7A60189EF08B}" destId="{F5354AF5-98FD-4689-A2BE-D8E258E2ADD8}" srcOrd="12" destOrd="0" presId="urn:microsoft.com/office/officeart/2005/8/layout/radial6"/>
    <dgm:cxn modelId="{1898D140-08AE-4F13-8924-42629E9591DA}" type="presParOf" srcId="{44337921-0543-4828-BDB4-7A60189EF08B}" destId="{DF2A6E71-7EE6-4C42-8141-F414A484D04C}" srcOrd="13" destOrd="0" presId="urn:microsoft.com/office/officeart/2005/8/layout/radial6"/>
    <dgm:cxn modelId="{A3237692-FEC0-42B2-BA95-BDE115844C3B}" type="presParOf" srcId="{44337921-0543-4828-BDB4-7A60189EF08B}" destId="{3A62D7DF-652C-4B22-B92E-838B616D4F93}" srcOrd="14" destOrd="0" presId="urn:microsoft.com/office/officeart/2005/8/layout/radial6"/>
    <dgm:cxn modelId="{E5DBF828-CE13-497E-9FB0-F9149B76DF2C}" type="presParOf" srcId="{44337921-0543-4828-BDB4-7A60189EF08B}" destId="{E35F6E52-C9D1-4DC3-893D-BB27E97C95F1}" srcOrd="15" destOrd="0" presId="urn:microsoft.com/office/officeart/2005/8/layout/radial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1757A61-E143-4714-B125-042013E2BF25}" type="doc">
      <dgm:prSet loTypeId="urn:microsoft.com/office/officeart/2008/layout/AlternatingHexagons" loCatId="list" qsTypeId="urn:microsoft.com/office/officeart/2005/8/quickstyle/simple1" qsCatId="simple" csTypeId="urn:microsoft.com/office/officeart/2005/8/colors/accent1_2" csCatId="accent1" phldr="1"/>
      <dgm:spPr/>
      <dgm:t>
        <a:bodyPr/>
        <a:lstStyle/>
        <a:p>
          <a:endParaRPr lang="en-US"/>
        </a:p>
      </dgm:t>
    </dgm:pt>
    <dgm:pt modelId="{2F871440-C9EF-49A9-A88B-64AED6E38A8E}">
      <dgm:prSet phldrT="[Text]"/>
      <dgm:spPr>
        <a:solidFill>
          <a:schemeClr val="bg2">
            <a:lumMod val="75000"/>
          </a:schemeClr>
        </a:solidFill>
      </dgm:spPr>
      <dgm:t>
        <a:bodyPr/>
        <a:lstStyle/>
        <a:p>
          <a:r>
            <a:rPr lang="en-US" dirty="0"/>
            <a:t>Prescribing and Providing Medicine if Necessary</a:t>
          </a:r>
        </a:p>
      </dgm:t>
    </dgm:pt>
    <dgm:pt modelId="{2A99F696-973B-4E46-8413-55F7A61C912B}" type="parTrans" cxnId="{4ED4B9C1-A605-4D80-B96C-FEC1C87EDE5D}">
      <dgm:prSet/>
      <dgm:spPr/>
      <dgm:t>
        <a:bodyPr/>
        <a:lstStyle/>
        <a:p>
          <a:endParaRPr lang="en-US"/>
        </a:p>
      </dgm:t>
    </dgm:pt>
    <dgm:pt modelId="{E9910AE8-2492-4212-AAA2-2FA1F4ED2328}" type="sibTrans" cxnId="{4ED4B9C1-A605-4D80-B96C-FEC1C87EDE5D}">
      <dgm:prSet phldrT="[Text]"/>
      <dgm:spPr>
        <a:solidFill>
          <a:schemeClr val="bg2">
            <a:lumMod val="75000"/>
          </a:schemeClr>
        </a:solidFill>
      </dgm:spPr>
      <dgm:t>
        <a:bodyPr/>
        <a:lstStyle/>
        <a:p>
          <a:r>
            <a:rPr lang="en-US" dirty="0"/>
            <a:t>Regular Check Up via qualified Veterinarian</a:t>
          </a:r>
        </a:p>
      </dgm:t>
    </dgm:pt>
    <dgm:pt modelId="{A111ACE4-03D9-4B04-918D-907C7B5440B0}">
      <dgm:prSet phldrT="[Text]"/>
      <dgm:spPr>
        <a:solidFill>
          <a:schemeClr val="tx2">
            <a:lumMod val="25000"/>
          </a:schemeClr>
        </a:solidFill>
      </dgm:spPr>
      <dgm:t>
        <a:bodyPr/>
        <a:lstStyle/>
        <a:p>
          <a:r>
            <a:rPr lang="en-US" dirty="0"/>
            <a:t>Health Quality of every Cattle maintained Properly</a:t>
          </a:r>
        </a:p>
      </dgm:t>
    </dgm:pt>
    <dgm:pt modelId="{F8FA19E5-E115-416D-B3EF-F228004A53BD}" type="parTrans" cxnId="{E2B8A77F-D85D-477C-B74D-0668BEE97255}">
      <dgm:prSet/>
      <dgm:spPr/>
      <dgm:t>
        <a:bodyPr/>
        <a:lstStyle/>
        <a:p>
          <a:endParaRPr lang="en-US"/>
        </a:p>
      </dgm:t>
    </dgm:pt>
    <dgm:pt modelId="{B51073E4-085D-4EDB-A4B3-68BF9757B66A}" type="sibTrans" cxnId="{E2B8A77F-D85D-477C-B74D-0668BEE97255}">
      <dgm:prSet/>
      <dgm:spPr>
        <a:solidFill>
          <a:schemeClr val="tx2">
            <a:lumMod val="25000"/>
          </a:schemeClr>
        </a:solidFill>
      </dgm:spPr>
      <dgm:t>
        <a:bodyPr/>
        <a:lstStyle/>
        <a:p>
          <a:r>
            <a:rPr lang="en-US" dirty="0"/>
            <a:t>At time of any injury, instant support from vet team</a:t>
          </a:r>
        </a:p>
      </dgm:t>
    </dgm:pt>
    <dgm:pt modelId="{4F377D47-2D39-42D1-BE89-C041E2A4F097}">
      <dgm:prSet phldrT="[Text]"/>
      <dgm:spPr/>
      <dgm:t>
        <a:bodyPr/>
        <a:lstStyle/>
        <a:p>
          <a:endParaRPr lang="en-US" dirty="0"/>
        </a:p>
      </dgm:t>
    </dgm:pt>
    <dgm:pt modelId="{E780B912-3B4A-4AE9-BC48-6D817578CD13}" type="parTrans" cxnId="{B3231A26-CD53-46CE-83A4-516D27A2643C}">
      <dgm:prSet/>
      <dgm:spPr/>
      <dgm:t>
        <a:bodyPr/>
        <a:lstStyle/>
        <a:p>
          <a:endParaRPr lang="en-US"/>
        </a:p>
      </dgm:t>
    </dgm:pt>
    <dgm:pt modelId="{1D8BB08A-BB55-4519-BE5F-D52CFA3E816E}" type="sibTrans" cxnId="{B3231A26-CD53-46CE-83A4-516D27A2643C}">
      <dgm:prSet/>
      <dgm:spPr/>
      <dgm:t>
        <a:bodyPr/>
        <a:lstStyle/>
        <a:p>
          <a:endParaRPr lang="en-US"/>
        </a:p>
      </dgm:t>
    </dgm:pt>
    <dgm:pt modelId="{5AEFC5E3-650C-48A9-A164-82A9E7AEEEDB}">
      <dgm:prSet phldrT="[Text]"/>
      <dgm:spPr>
        <a:solidFill>
          <a:srgbClr val="002060"/>
        </a:solidFill>
      </dgm:spPr>
      <dgm:t>
        <a:bodyPr/>
        <a:lstStyle/>
        <a:p>
          <a:r>
            <a:rPr lang="en-US" dirty="0"/>
            <a:t>Prevention of any flu expansion, resulting profit of farmers</a:t>
          </a:r>
        </a:p>
      </dgm:t>
    </dgm:pt>
    <dgm:pt modelId="{E3AC34A3-3B1D-4A4B-AD4D-70E2559A2DB2}" type="parTrans" cxnId="{5FC1F1F7-DD70-44ED-8490-F914FF84A865}">
      <dgm:prSet/>
      <dgm:spPr/>
      <dgm:t>
        <a:bodyPr/>
        <a:lstStyle/>
        <a:p>
          <a:endParaRPr lang="en-US"/>
        </a:p>
      </dgm:t>
    </dgm:pt>
    <dgm:pt modelId="{09E39634-B072-437D-AB70-B9A215A7352C}" type="sibTrans" cxnId="{5FC1F1F7-DD70-44ED-8490-F914FF84A865}">
      <dgm:prSet/>
      <dgm:spPr>
        <a:solidFill>
          <a:srgbClr val="002060"/>
        </a:solidFill>
      </dgm:spPr>
      <dgm:t>
        <a:bodyPr/>
        <a:lstStyle/>
        <a:p>
          <a:r>
            <a:rPr lang="en-US" dirty="0"/>
            <a:t>More veterinarian will get opportunity</a:t>
          </a:r>
        </a:p>
      </dgm:t>
    </dgm:pt>
    <dgm:pt modelId="{2FCBB4F4-1C32-4281-9902-F2775356E46A}" type="pres">
      <dgm:prSet presAssocID="{11757A61-E143-4714-B125-042013E2BF25}" presName="Name0" presStyleCnt="0">
        <dgm:presLayoutVars>
          <dgm:chMax/>
          <dgm:chPref/>
          <dgm:dir/>
          <dgm:animLvl val="lvl"/>
        </dgm:presLayoutVars>
      </dgm:prSet>
      <dgm:spPr/>
    </dgm:pt>
    <dgm:pt modelId="{19392720-944C-4F77-BC35-77DB82209595}" type="pres">
      <dgm:prSet presAssocID="{2F871440-C9EF-49A9-A88B-64AED6E38A8E}" presName="composite" presStyleCnt="0"/>
      <dgm:spPr/>
    </dgm:pt>
    <dgm:pt modelId="{E79145D6-520E-40AD-8EEB-F18A32F5A916}" type="pres">
      <dgm:prSet presAssocID="{2F871440-C9EF-49A9-A88B-64AED6E38A8E}" presName="Parent1" presStyleLbl="node1" presStyleIdx="0" presStyleCnt="6">
        <dgm:presLayoutVars>
          <dgm:chMax val="1"/>
          <dgm:chPref val="1"/>
          <dgm:bulletEnabled val="1"/>
        </dgm:presLayoutVars>
      </dgm:prSet>
      <dgm:spPr/>
    </dgm:pt>
    <dgm:pt modelId="{3A5D770A-D80C-445B-AE6F-C0E1790CFC5C}" type="pres">
      <dgm:prSet presAssocID="{2F871440-C9EF-49A9-A88B-64AED6E38A8E}" presName="Childtext1" presStyleLbl="revTx" presStyleIdx="0" presStyleCnt="3" custLinFactNeighborX="1012" custLinFactNeighborY="941">
        <dgm:presLayoutVars>
          <dgm:chMax val="0"/>
          <dgm:chPref val="0"/>
          <dgm:bulletEnabled val="1"/>
        </dgm:presLayoutVars>
      </dgm:prSet>
      <dgm:spPr/>
    </dgm:pt>
    <dgm:pt modelId="{97CBF2F0-7E98-404F-84CB-0ED8F77589D0}" type="pres">
      <dgm:prSet presAssocID="{2F871440-C9EF-49A9-A88B-64AED6E38A8E}" presName="BalanceSpacing" presStyleCnt="0"/>
      <dgm:spPr/>
    </dgm:pt>
    <dgm:pt modelId="{7D81D7B1-4D2D-40D7-B365-4F628E47A678}" type="pres">
      <dgm:prSet presAssocID="{2F871440-C9EF-49A9-A88B-64AED6E38A8E}" presName="BalanceSpacing1" presStyleCnt="0"/>
      <dgm:spPr/>
    </dgm:pt>
    <dgm:pt modelId="{8CA22359-694F-4D9E-81C6-B3266C427BC2}" type="pres">
      <dgm:prSet presAssocID="{E9910AE8-2492-4212-AAA2-2FA1F4ED2328}" presName="Accent1Text" presStyleLbl="node1" presStyleIdx="1" presStyleCnt="6"/>
      <dgm:spPr/>
    </dgm:pt>
    <dgm:pt modelId="{C479C355-6011-4C0A-BF2F-F197266F7862}" type="pres">
      <dgm:prSet presAssocID="{E9910AE8-2492-4212-AAA2-2FA1F4ED2328}" presName="spaceBetweenRectangles" presStyleCnt="0"/>
      <dgm:spPr/>
    </dgm:pt>
    <dgm:pt modelId="{57AB24BD-ECE9-4411-983D-6A005714FA40}" type="pres">
      <dgm:prSet presAssocID="{A111ACE4-03D9-4B04-918D-907C7B5440B0}" presName="composite" presStyleCnt="0"/>
      <dgm:spPr/>
    </dgm:pt>
    <dgm:pt modelId="{F21AE1DC-DF33-4326-8317-D42425202AFE}" type="pres">
      <dgm:prSet presAssocID="{A111ACE4-03D9-4B04-918D-907C7B5440B0}" presName="Parent1" presStyleLbl="node1" presStyleIdx="2" presStyleCnt="6">
        <dgm:presLayoutVars>
          <dgm:chMax val="1"/>
          <dgm:chPref val="1"/>
          <dgm:bulletEnabled val="1"/>
        </dgm:presLayoutVars>
      </dgm:prSet>
      <dgm:spPr/>
    </dgm:pt>
    <dgm:pt modelId="{70C9E46C-6331-4529-9872-E0F17C1C58BB}" type="pres">
      <dgm:prSet presAssocID="{A111ACE4-03D9-4B04-918D-907C7B5440B0}" presName="Childtext1" presStyleLbl="revTx" presStyleIdx="1" presStyleCnt="3">
        <dgm:presLayoutVars>
          <dgm:chMax val="0"/>
          <dgm:chPref val="0"/>
          <dgm:bulletEnabled val="1"/>
        </dgm:presLayoutVars>
      </dgm:prSet>
      <dgm:spPr/>
    </dgm:pt>
    <dgm:pt modelId="{F068BA4E-7F7B-4D54-8FFD-737AD265CE53}" type="pres">
      <dgm:prSet presAssocID="{A111ACE4-03D9-4B04-918D-907C7B5440B0}" presName="BalanceSpacing" presStyleCnt="0"/>
      <dgm:spPr/>
    </dgm:pt>
    <dgm:pt modelId="{27FD0B36-5101-4C79-9FDA-6B91A9330AB3}" type="pres">
      <dgm:prSet presAssocID="{A111ACE4-03D9-4B04-918D-907C7B5440B0}" presName="BalanceSpacing1" presStyleCnt="0"/>
      <dgm:spPr/>
    </dgm:pt>
    <dgm:pt modelId="{DFD7F214-3C4A-49E7-A426-017D1CEE18ED}" type="pres">
      <dgm:prSet presAssocID="{B51073E4-085D-4EDB-A4B3-68BF9757B66A}" presName="Accent1Text" presStyleLbl="node1" presStyleIdx="3" presStyleCnt="6"/>
      <dgm:spPr/>
    </dgm:pt>
    <dgm:pt modelId="{C3747839-AE1C-4215-A26D-BE8D43D3F2B0}" type="pres">
      <dgm:prSet presAssocID="{B51073E4-085D-4EDB-A4B3-68BF9757B66A}" presName="spaceBetweenRectangles" presStyleCnt="0"/>
      <dgm:spPr/>
    </dgm:pt>
    <dgm:pt modelId="{6625CE5B-6F4A-4510-9361-0C3AA30F9150}" type="pres">
      <dgm:prSet presAssocID="{5AEFC5E3-650C-48A9-A164-82A9E7AEEEDB}" presName="composite" presStyleCnt="0"/>
      <dgm:spPr/>
    </dgm:pt>
    <dgm:pt modelId="{E4CE769C-3033-42DA-B266-7C1B003B2610}" type="pres">
      <dgm:prSet presAssocID="{5AEFC5E3-650C-48A9-A164-82A9E7AEEEDB}" presName="Parent1" presStyleLbl="node1" presStyleIdx="4" presStyleCnt="6">
        <dgm:presLayoutVars>
          <dgm:chMax val="1"/>
          <dgm:chPref val="1"/>
          <dgm:bulletEnabled val="1"/>
        </dgm:presLayoutVars>
      </dgm:prSet>
      <dgm:spPr/>
    </dgm:pt>
    <dgm:pt modelId="{E3F3EDC3-C4AD-44BC-9025-E074C426E82E}" type="pres">
      <dgm:prSet presAssocID="{5AEFC5E3-650C-48A9-A164-82A9E7AEEEDB}" presName="Childtext1" presStyleLbl="revTx" presStyleIdx="2" presStyleCnt="3">
        <dgm:presLayoutVars>
          <dgm:chMax val="0"/>
          <dgm:chPref val="0"/>
          <dgm:bulletEnabled val="1"/>
        </dgm:presLayoutVars>
      </dgm:prSet>
      <dgm:spPr/>
    </dgm:pt>
    <dgm:pt modelId="{411F8F05-5ABE-4EF0-99F5-5031B07A7819}" type="pres">
      <dgm:prSet presAssocID="{5AEFC5E3-650C-48A9-A164-82A9E7AEEEDB}" presName="BalanceSpacing" presStyleCnt="0"/>
      <dgm:spPr/>
    </dgm:pt>
    <dgm:pt modelId="{CA5187C2-8BAE-4596-8CFE-912EF7A45A9E}" type="pres">
      <dgm:prSet presAssocID="{5AEFC5E3-650C-48A9-A164-82A9E7AEEEDB}" presName="BalanceSpacing1" presStyleCnt="0"/>
      <dgm:spPr/>
    </dgm:pt>
    <dgm:pt modelId="{58698A08-DD50-4DCE-934D-7A4B0094B895}" type="pres">
      <dgm:prSet presAssocID="{09E39634-B072-437D-AB70-B9A215A7352C}" presName="Accent1Text" presStyleLbl="node1" presStyleIdx="5" presStyleCnt="6"/>
      <dgm:spPr/>
    </dgm:pt>
  </dgm:ptLst>
  <dgm:cxnLst>
    <dgm:cxn modelId="{811A0722-3928-47DB-9A4B-0217B977866F}" type="presOf" srcId="{E9910AE8-2492-4212-AAA2-2FA1F4ED2328}" destId="{8CA22359-694F-4D9E-81C6-B3266C427BC2}" srcOrd="0" destOrd="0" presId="urn:microsoft.com/office/officeart/2008/layout/AlternatingHexagons"/>
    <dgm:cxn modelId="{EE8BBA25-C162-4F36-BAFE-6F0135B4D3CB}" type="presOf" srcId="{2F871440-C9EF-49A9-A88B-64AED6E38A8E}" destId="{E79145D6-520E-40AD-8EEB-F18A32F5A916}" srcOrd="0" destOrd="0" presId="urn:microsoft.com/office/officeart/2008/layout/AlternatingHexagons"/>
    <dgm:cxn modelId="{B3231A26-CD53-46CE-83A4-516D27A2643C}" srcId="{A111ACE4-03D9-4B04-918D-907C7B5440B0}" destId="{4F377D47-2D39-42D1-BE89-C041E2A4F097}" srcOrd="0" destOrd="0" parTransId="{E780B912-3B4A-4AE9-BC48-6D817578CD13}" sibTransId="{1D8BB08A-BB55-4519-BE5F-D52CFA3E816E}"/>
    <dgm:cxn modelId="{A1BA3C58-5252-4535-BF3B-F8B7BBB58291}" type="presOf" srcId="{09E39634-B072-437D-AB70-B9A215A7352C}" destId="{58698A08-DD50-4DCE-934D-7A4B0094B895}" srcOrd="0" destOrd="0" presId="urn:microsoft.com/office/officeart/2008/layout/AlternatingHexagons"/>
    <dgm:cxn modelId="{2A10967C-9DBF-4763-9F11-0295D251BEF6}" type="presOf" srcId="{11757A61-E143-4714-B125-042013E2BF25}" destId="{2FCBB4F4-1C32-4281-9902-F2775356E46A}" srcOrd="0" destOrd="0" presId="urn:microsoft.com/office/officeart/2008/layout/AlternatingHexagons"/>
    <dgm:cxn modelId="{E2B8A77F-D85D-477C-B74D-0668BEE97255}" srcId="{11757A61-E143-4714-B125-042013E2BF25}" destId="{A111ACE4-03D9-4B04-918D-907C7B5440B0}" srcOrd="1" destOrd="0" parTransId="{F8FA19E5-E115-416D-B3EF-F228004A53BD}" sibTransId="{B51073E4-085D-4EDB-A4B3-68BF9757B66A}"/>
    <dgm:cxn modelId="{231F6A82-C9A6-4ACC-A73E-BA1839C42550}" type="presOf" srcId="{5AEFC5E3-650C-48A9-A164-82A9E7AEEEDB}" destId="{E4CE769C-3033-42DA-B266-7C1B003B2610}" srcOrd="0" destOrd="0" presId="urn:microsoft.com/office/officeart/2008/layout/AlternatingHexagons"/>
    <dgm:cxn modelId="{FC32BE82-6C6C-4C46-AB21-235D27264B20}" type="presOf" srcId="{B51073E4-085D-4EDB-A4B3-68BF9757B66A}" destId="{DFD7F214-3C4A-49E7-A426-017D1CEE18ED}" srcOrd="0" destOrd="0" presId="urn:microsoft.com/office/officeart/2008/layout/AlternatingHexagons"/>
    <dgm:cxn modelId="{968088AE-6E6E-453D-AE31-D875FC579E2D}" type="presOf" srcId="{A111ACE4-03D9-4B04-918D-907C7B5440B0}" destId="{F21AE1DC-DF33-4326-8317-D42425202AFE}" srcOrd="0" destOrd="0" presId="urn:microsoft.com/office/officeart/2008/layout/AlternatingHexagons"/>
    <dgm:cxn modelId="{4ED4B9C1-A605-4D80-B96C-FEC1C87EDE5D}" srcId="{11757A61-E143-4714-B125-042013E2BF25}" destId="{2F871440-C9EF-49A9-A88B-64AED6E38A8E}" srcOrd="0" destOrd="0" parTransId="{2A99F696-973B-4E46-8413-55F7A61C912B}" sibTransId="{E9910AE8-2492-4212-AAA2-2FA1F4ED2328}"/>
    <dgm:cxn modelId="{EC6434E7-6763-4228-8E12-582B722B0D35}" type="presOf" srcId="{4F377D47-2D39-42D1-BE89-C041E2A4F097}" destId="{70C9E46C-6331-4529-9872-E0F17C1C58BB}" srcOrd="0" destOrd="0" presId="urn:microsoft.com/office/officeart/2008/layout/AlternatingHexagons"/>
    <dgm:cxn modelId="{5FC1F1F7-DD70-44ED-8490-F914FF84A865}" srcId="{11757A61-E143-4714-B125-042013E2BF25}" destId="{5AEFC5E3-650C-48A9-A164-82A9E7AEEEDB}" srcOrd="2" destOrd="0" parTransId="{E3AC34A3-3B1D-4A4B-AD4D-70E2559A2DB2}" sibTransId="{09E39634-B072-437D-AB70-B9A215A7352C}"/>
    <dgm:cxn modelId="{B62C0C99-C14D-4005-9DD1-7AFDEF81091C}" type="presParOf" srcId="{2FCBB4F4-1C32-4281-9902-F2775356E46A}" destId="{19392720-944C-4F77-BC35-77DB82209595}" srcOrd="0" destOrd="0" presId="urn:microsoft.com/office/officeart/2008/layout/AlternatingHexagons"/>
    <dgm:cxn modelId="{B1697F5C-9639-4712-882D-2B574E4105E0}" type="presParOf" srcId="{19392720-944C-4F77-BC35-77DB82209595}" destId="{E79145D6-520E-40AD-8EEB-F18A32F5A916}" srcOrd="0" destOrd="0" presId="urn:microsoft.com/office/officeart/2008/layout/AlternatingHexagons"/>
    <dgm:cxn modelId="{8C78D580-560E-4872-A08E-42D2637E9C7F}" type="presParOf" srcId="{19392720-944C-4F77-BC35-77DB82209595}" destId="{3A5D770A-D80C-445B-AE6F-C0E1790CFC5C}" srcOrd="1" destOrd="0" presId="urn:microsoft.com/office/officeart/2008/layout/AlternatingHexagons"/>
    <dgm:cxn modelId="{73D54595-5184-4C28-B804-F5A97369C49B}" type="presParOf" srcId="{19392720-944C-4F77-BC35-77DB82209595}" destId="{97CBF2F0-7E98-404F-84CB-0ED8F77589D0}" srcOrd="2" destOrd="0" presId="urn:microsoft.com/office/officeart/2008/layout/AlternatingHexagons"/>
    <dgm:cxn modelId="{54354147-9B28-4448-9AEF-2DB48177572C}" type="presParOf" srcId="{19392720-944C-4F77-BC35-77DB82209595}" destId="{7D81D7B1-4D2D-40D7-B365-4F628E47A678}" srcOrd="3" destOrd="0" presId="urn:microsoft.com/office/officeart/2008/layout/AlternatingHexagons"/>
    <dgm:cxn modelId="{293A37FF-0F3C-43FC-931D-FC344F150241}" type="presParOf" srcId="{19392720-944C-4F77-BC35-77DB82209595}" destId="{8CA22359-694F-4D9E-81C6-B3266C427BC2}" srcOrd="4" destOrd="0" presId="urn:microsoft.com/office/officeart/2008/layout/AlternatingHexagons"/>
    <dgm:cxn modelId="{72343556-B991-4388-B692-54D1A8601A09}" type="presParOf" srcId="{2FCBB4F4-1C32-4281-9902-F2775356E46A}" destId="{C479C355-6011-4C0A-BF2F-F197266F7862}" srcOrd="1" destOrd="0" presId="urn:microsoft.com/office/officeart/2008/layout/AlternatingHexagons"/>
    <dgm:cxn modelId="{0EA2ABE0-1A59-4B36-8F69-F0BF482E24C3}" type="presParOf" srcId="{2FCBB4F4-1C32-4281-9902-F2775356E46A}" destId="{57AB24BD-ECE9-4411-983D-6A005714FA40}" srcOrd="2" destOrd="0" presId="urn:microsoft.com/office/officeart/2008/layout/AlternatingHexagons"/>
    <dgm:cxn modelId="{63EE7FCC-C38A-40F1-BF6E-8E1DF72D50A5}" type="presParOf" srcId="{57AB24BD-ECE9-4411-983D-6A005714FA40}" destId="{F21AE1DC-DF33-4326-8317-D42425202AFE}" srcOrd="0" destOrd="0" presId="urn:microsoft.com/office/officeart/2008/layout/AlternatingHexagons"/>
    <dgm:cxn modelId="{572C5D3A-5A4E-4198-BAAF-5FA7ED859696}" type="presParOf" srcId="{57AB24BD-ECE9-4411-983D-6A005714FA40}" destId="{70C9E46C-6331-4529-9872-E0F17C1C58BB}" srcOrd="1" destOrd="0" presId="urn:microsoft.com/office/officeart/2008/layout/AlternatingHexagons"/>
    <dgm:cxn modelId="{49CFE0D9-5FE2-4E29-BE54-CFF37DD9FD5D}" type="presParOf" srcId="{57AB24BD-ECE9-4411-983D-6A005714FA40}" destId="{F068BA4E-7F7B-4D54-8FFD-737AD265CE53}" srcOrd="2" destOrd="0" presId="urn:microsoft.com/office/officeart/2008/layout/AlternatingHexagons"/>
    <dgm:cxn modelId="{DF6235E0-2F5C-4867-AD1A-B4BA4CADA9D6}" type="presParOf" srcId="{57AB24BD-ECE9-4411-983D-6A005714FA40}" destId="{27FD0B36-5101-4C79-9FDA-6B91A9330AB3}" srcOrd="3" destOrd="0" presId="urn:microsoft.com/office/officeart/2008/layout/AlternatingHexagons"/>
    <dgm:cxn modelId="{BADA4DE3-FCA6-4650-B3A5-C2A6AFC9B608}" type="presParOf" srcId="{57AB24BD-ECE9-4411-983D-6A005714FA40}" destId="{DFD7F214-3C4A-49E7-A426-017D1CEE18ED}" srcOrd="4" destOrd="0" presId="urn:microsoft.com/office/officeart/2008/layout/AlternatingHexagons"/>
    <dgm:cxn modelId="{3193934D-B9C7-44B9-9F67-D7456AA52E9A}" type="presParOf" srcId="{2FCBB4F4-1C32-4281-9902-F2775356E46A}" destId="{C3747839-AE1C-4215-A26D-BE8D43D3F2B0}" srcOrd="3" destOrd="0" presId="urn:microsoft.com/office/officeart/2008/layout/AlternatingHexagons"/>
    <dgm:cxn modelId="{33CBD807-A07B-48D5-8ADC-7C9D329543E3}" type="presParOf" srcId="{2FCBB4F4-1C32-4281-9902-F2775356E46A}" destId="{6625CE5B-6F4A-4510-9361-0C3AA30F9150}" srcOrd="4" destOrd="0" presId="urn:microsoft.com/office/officeart/2008/layout/AlternatingHexagons"/>
    <dgm:cxn modelId="{31A08893-1619-423B-984A-642D007A6919}" type="presParOf" srcId="{6625CE5B-6F4A-4510-9361-0C3AA30F9150}" destId="{E4CE769C-3033-42DA-B266-7C1B003B2610}" srcOrd="0" destOrd="0" presId="urn:microsoft.com/office/officeart/2008/layout/AlternatingHexagons"/>
    <dgm:cxn modelId="{070B2B9B-B652-4190-8533-68D4BE23835D}" type="presParOf" srcId="{6625CE5B-6F4A-4510-9361-0C3AA30F9150}" destId="{E3F3EDC3-C4AD-44BC-9025-E074C426E82E}" srcOrd="1" destOrd="0" presId="urn:microsoft.com/office/officeart/2008/layout/AlternatingHexagons"/>
    <dgm:cxn modelId="{64A48DC5-B071-40D4-97F4-AECAD75AF5D4}" type="presParOf" srcId="{6625CE5B-6F4A-4510-9361-0C3AA30F9150}" destId="{411F8F05-5ABE-4EF0-99F5-5031B07A7819}" srcOrd="2" destOrd="0" presId="urn:microsoft.com/office/officeart/2008/layout/AlternatingHexagons"/>
    <dgm:cxn modelId="{1C1C3A41-E6D6-4D30-9CFD-8F6BFB5810F9}" type="presParOf" srcId="{6625CE5B-6F4A-4510-9361-0C3AA30F9150}" destId="{CA5187C2-8BAE-4596-8CFE-912EF7A45A9E}" srcOrd="3" destOrd="0" presId="urn:microsoft.com/office/officeart/2008/layout/AlternatingHexagons"/>
    <dgm:cxn modelId="{6BA02F5B-016C-4511-BBE6-4F9F1E3EBAD8}" type="presParOf" srcId="{6625CE5B-6F4A-4510-9361-0C3AA30F9150}" destId="{58698A08-DD50-4DCE-934D-7A4B0094B895}" srcOrd="4" destOrd="0" presId="urn:microsoft.com/office/officeart/2008/layout/AlternatingHexagon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0A86430-6EF7-4A58-96E7-7F700A0710EC}" type="doc">
      <dgm:prSet loTypeId="urn:microsoft.com/office/officeart/2009/layout/ReverseList" loCatId="relationship" qsTypeId="urn:microsoft.com/office/officeart/2005/8/quickstyle/simple1" qsCatId="simple" csTypeId="urn:microsoft.com/office/officeart/2005/8/colors/accent1_2" csCatId="accent1" phldr="0"/>
      <dgm:spPr/>
      <dgm:t>
        <a:bodyPr/>
        <a:lstStyle/>
        <a:p>
          <a:endParaRPr lang="en-US"/>
        </a:p>
      </dgm:t>
    </dgm:pt>
    <dgm:pt modelId="{02719737-5B5D-4A83-A7C3-F0AA18D32C7F}" type="pres">
      <dgm:prSet presAssocID="{10A86430-6EF7-4A58-96E7-7F700A0710EC}" presName="Name0" presStyleCnt="0">
        <dgm:presLayoutVars>
          <dgm:chMax val="2"/>
          <dgm:chPref val="2"/>
          <dgm:animLvl val="lvl"/>
        </dgm:presLayoutVars>
      </dgm:prSet>
      <dgm:spPr/>
    </dgm:pt>
  </dgm:ptLst>
  <dgm:cxnLst>
    <dgm:cxn modelId="{302232E2-E166-409D-A374-E039ACE0C29F}" type="presOf" srcId="{10A86430-6EF7-4A58-96E7-7F700A0710EC}" destId="{02719737-5B5D-4A83-A7C3-F0AA18D32C7F}" srcOrd="0" destOrd="0" presId="urn:microsoft.com/office/officeart/2009/layout/ReverseLis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404875C-6151-475B-8139-C9B1B9213B28}" type="doc">
      <dgm:prSet loTypeId="urn:microsoft.com/office/officeart/2008/layout/HorizontalMultiLevelHierarchy" loCatId="hierarchy" qsTypeId="urn:microsoft.com/office/officeart/2005/8/quickstyle/simple1" qsCatId="simple" csTypeId="urn:microsoft.com/office/officeart/2005/8/colors/accent1_2" csCatId="accent1" phldr="1"/>
      <dgm:spPr/>
      <dgm:t>
        <a:bodyPr/>
        <a:lstStyle/>
        <a:p>
          <a:endParaRPr lang="en-US"/>
        </a:p>
      </dgm:t>
    </dgm:pt>
    <dgm:pt modelId="{5452B7FF-9902-4120-98BD-D9C023313363}">
      <dgm:prSet phldrT="[Text]" custT="1"/>
      <dgm:spPr>
        <a:solidFill>
          <a:schemeClr val="bg2"/>
        </a:solidFill>
      </dgm:spPr>
      <dgm:t>
        <a:bodyPr/>
        <a:lstStyle/>
        <a:p>
          <a:r>
            <a:rPr lang="en-US" sz="2400" dirty="0"/>
            <a:t>Vet plan initiative</a:t>
          </a:r>
        </a:p>
      </dgm:t>
    </dgm:pt>
    <dgm:pt modelId="{AD67A9EC-F563-45DB-A1F1-D81F04540229}" type="parTrans" cxnId="{CADF5290-E211-422A-8654-31FA4D5908D1}">
      <dgm:prSet/>
      <dgm:spPr/>
      <dgm:t>
        <a:bodyPr/>
        <a:lstStyle/>
        <a:p>
          <a:endParaRPr lang="en-US"/>
        </a:p>
      </dgm:t>
    </dgm:pt>
    <dgm:pt modelId="{1FB03364-C8E0-4ACC-8CC4-2B87810CF1D9}" type="sibTrans" cxnId="{CADF5290-E211-422A-8654-31FA4D5908D1}">
      <dgm:prSet/>
      <dgm:spPr/>
      <dgm:t>
        <a:bodyPr/>
        <a:lstStyle/>
        <a:p>
          <a:endParaRPr lang="en-US"/>
        </a:p>
      </dgm:t>
    </dgm:pt>
    <dgm:pt modelId="{07D2899C-0F70-4673-8A1E-FD5D00D3C335}">
      <dgm:prSet phldrT="[Text]"/>
      <dgm:spPr>
        <a:solidFill>
          <a:schemeClr val="tx2">
            <a:lumMod val="10000"/>
          </a:schemeClr>
        </a:solidFill>
      </dgm:spPr>
      <dgm:t>
        <a:bodyPr/>
        <a:lstStyle/>
        <a:p>
          <a:r>
            <a:rPr lang="en-US" dirty="0"/>
            <a:t>Sole purpose to provide Halal products to customer</a:t>
          </a:r>
        </a:p>
      </dgm:t>
    </dgm:pt>
    <dgm:pt modelId="{D09648CB-F473-4162-BB36-99F609C3FD2E}" type="parTrans" cxnId="{C09BF23E-1693-4CFA-9080-813353320AE8}">
      <dgm:prSet/>
      <dgm:spPr>
        <a:solidFill>
          <a:schemeClr val="bg2"/>
        </a:solidFill>
      </dgm:spPr>
      <dgm:t>
        <a:bodyPr/>
        <a:lstStyle/>
        <a:p>
          <a:endParaRPr lang="en-US"/>
        </a:p>
      </dgm:t>
    </dgm:pt>
    <dgm:pt modelId="{C9159FDC-1170-4946-BE72-7668218BA970}" type="sibTrans" cxnId="{C09BF23E-1693-4CFA-9080-813353320AE8}">
      <dgm:prSet/>
      <dgm:spPr/>
      <dgm:t>
        <a:bodyPr/>
        <a:lstStyle/>
        <a:p>
          <a:endParaRPr lang="en-US"/>
        </a:p>
      </dgm:t>
    </dgm:pt>
    <dgm:pt modelId="{63FD2CF4-A3B1-4AE0-B1F5-2BF14A0A5627}">
      <dgm:prSet phldrT="[Text]"/>
      <dgm:spPr>
        <a:solidFill>
          <a:schemeClr val="tx2">
            <a:lumMod val="10000"/>
          </a:schemeClr>
        </a:solidFill>
      </dgm:spPr>
      <dgm:t>
        <a:bodyPr/>
        <a:lstStyle/>
        <a:p>
          <a:r>
            <a:rPr lang="en-US" dirty="0"/>
            <a:t>Reducing losses of farmers </a:t>
          </a:r>
        </a:p>
      </dgm:t>
    </dgm:pt>
    <dgm:pt modelId="{A5C5F11A-AE94-49B7-919A-B351DD7BEE9A}" type="parTrans" cxnId="{288080D6-1530-428E-AB24-3C7A6308A94D}">
      <dgm:prSet/>
      <dgm:spPr/>
      <dgm:t>
        <a:bodyPr/>
        <a:lstStyle/>
        <a:p>
          <a:endParaRPr lang="en-US"/>
        </a:p>
      </dgm:t>
    </dgm:pt>
    <dgm:pt modelId="{2F4A3D20-7A45-45A3-B103-ECCDF8FDD15D}" type="sibTrans" cxnId="{288080D6-1530-428E-AB24-3C7A6308A94D}">
      <dgm:prSet/>
      <dgm:spPr/>
      <dgm:t>
        <a:bodyPr/>
        <a:lstStyle/>
        <a:p>
          <a:endParaRPr lang="en-US"/>
        </a:p>
      </dgm:t>
    </dgm:pt>
    <dgm:pt modelId="{416DE780-55A2-4627-AFA0-1D8B1EF8A0F3}">
      <dgm:prSet phldrT="[Text]"/>
      <dgm:spPr>
        <a:solidFill>
          <a:schemeClr val="tx2">
            <a:lumMod val="10000"/>
          </a:schemeClr>
        </a:solidFill>
      </dgm:spPr>
      <dgm:t>
        <a:bodyPr/>
        <a:lstStyle/>
        <a:p>
          <a:r>
            <a:rPr lang="en-US" dirty="0"/>
            <a:t>Involving more quality veterinarian for service</a:t>
          </a:r>
        </a:p>
      </dgm:t>
    </dgm:pt>
    <dgm:pt modelId="{4542A6C0-C970-4D79-AD17-28A4D5070894}" type="parTrans" cxnId="{6F5D140B-F7FC-4EB3-BDB3-DD2A8373B2D6}">
      <dgm:prSet/>
      <dgm:spPr/>
      <dgm:t>
        <a:bodyPr/>
        <a:lstStyle/>
        <a:p>
          <a:endParaRPr lang="en-US"/>
        </a:p>
      </dgm:t>
    </dgm:pt>
    <dgm:pt modelId="{E7850C48-22AC-47C0-86D0-911BD2F61417}" type="sibTrans" cxnId="{6F5D140B-F7FC-4EB3-BDB3-DD2A8373B2D6}">
      <dgm:prSet/>
      <dgm:spPr/>
      <dgm:t>
        <a:bodyPr/>
        <a:lstStyle/>
        <a:p>
          <a:endParaRPr lang="en-US"/>
        </a:p>
      </dgm:t>
    </dgm:pt>
    <dgm:pt modelId="{DCA3D1A9-6601-479B-8956-FAE9B90482A9}" type="pres">
      <dgm:prSet presAssocID="{4404875C-6151-475B-8139-C9B1B9213B28}" presName="Name0" presStyleCnt="0">
        <dgm:presLayoutVars>
          <dgm:chPref val="1"/>
          <dgm:dir/>
          <dgm:animOne val="branch"/>
          <dgm:animLvl val="lvl"/>
          <dgm:resizeHandles val="exact"/>
        </dgm:presLayoutVars>
      </dgm:prSet>
      <dgm:spPr/>
    </dgm:pt>
    <dgm:pt modelId="{9BC761FB-B11D-49A7-A49F-0F22555D7C2B}" type="pres">
      <dgm:prSet presAssocID="{5452B7FF-9902-4120-98BD-D9C023313363}" presName="root1" presStyleCnt="0"/>
      <dgm:spPr/>
    </dgm:pt>
    <dgm:pt modelId="{4E488C7A-6E20-4337-87FB-E693AFE68F2D}" type="pres">
      <dgm:prSet presAssocID="{5452B7FF-9902-4120-98BD-D9C023313363}" presName="LevelOneTextNode" presStyleLbl="node0" presStyleIdx="0" presStyleCnt="1">
        <dgm:presLayoutVars>
          <dgm:chPref val="3"/>
        </dgm:presLayoutVars>
      </dgm:prSet>
      <dgm:spPr/>
    </dgm:pt>
    <dgm:pt modelId="{B4A2F12F-7F96-4B23-8A40-63A9D240009C}" type="pres">
      <dgm:prSet presAssocID="{5452B7FF-9902-4120-98BD-D9C023313363}" presName="level2hierChild" presStyleCnt="0"/>
      <dgm:spPr/>
    </dgm:pt>
    <dgm:pt modelId="{7B765BB7-5942-49B1-967A-6C40F4EE7921}" type="pres">
      <dgm:prSet presAssocID="{D09648CB-F473-4162-BB36-99F609C3FD2E}" presName="conn2-1" presStyleLbl="parChTrans1D2" presStyleIdx="0" presStyleCnt="3"/>
      <dgm:spPr/>
    </dgm:pt>
    <dgm:pt modelId="{E722F4C8-6C85-425B-B1AD-1100E88332DB}" type="pres">
      <dgm:prSet presAssocID="{D09648CB-F473-4162-BB36-99F609C3FD2E}" presName="connTx" presStyleLbl="parChTrans1D2" presStyleIdx="0" presStyleCnt="3"/>
      <dgm:spPr/>
    </dgm:pt>
    <dgm:pt modelId="{E0938BA5-7738-4130-93B8-A59FF4394CDD}" type="pres">
      <dgm:prSet presAssocID="{07D2899C-0F70-4673-8A1E-FD5D00D3C335}" presName="root2" presStyleCnt="0"/>
      <dgm:spPr/>
    </dgm:pt>
    <dgm:pt modelId="{81D20CFC-D67E-47DF-81D6-32EF6023483C}" type="pres">
      <dgm:prSet presAssocID="{07D2899C-0F70-4673-8A1E-FD5D00D3C335}" presName="LevelTwoTextNode" presStyleLbl="node2" presStyleIdx="0" presStyleCnt="3">
        <dgm:presLayoutVars>
          <dgm:chPref val="3"/>
        </dgm:presLayoutVars>
      </dgm:prSet>
      <dgm:spPr/>
    </dgm:pt>
    <dgm:pt modelId="{4E78270F-60B3-4403-8E60-2FABE50C4BBC}" type="pres">
      <dgm:prSet presAssocID="{07D2899C-0F70-4673-8A1E-FD5D00D3C335}" presName="level3hierChild" presStyleCnt="0"/>
      <dgm:spPr/>
    </dgm:pt>
    <dgm:pt modelId="{D4E3EE7E-4A26-46DD-9B92-52A683444F13}" type="pres">
      <dgm:prSet presAssocID="{A5C5F11A-AE94-49B7-919A-B351DD7BEE9A}" presName="conn2-1" presStyleLbl="parChTrans1D2" presStyleIdx="1" presStyleCnt="3"/>
      <dgm:spPr/>
    </dgm:pt>
    <dgm:pt modelId="{C05571BA-7C18-4384-BD51-38862AA5FB12}" type="pres">
      <dgm:prSet presAssocID="{A5C5F11A-AE94-49B7-919A-B351DD7BEE9A}" presName="connTx" presStyleLbl="parChTrans1D2" presStyleIdx="1" presStyleCnt="3"/>
      <dgm:spPr/>
    </dgm:pt>
    <dgm:pt modelId="{644420A0-F7AB-493E-9E45-8BB9365C7CDC}" type="pres">
      <dgm:prSet presAssocID="{63FD2CF4-A3B1-4AE0-B1F5-2BF14A0A5627}" presName="root2" presStyleCnt="0"/>
      <dgm:spPr/>
    </dgm:pt>
    <dgm:pt modelId="{8DD6D310-4898-4576-B565-01384ABF1A5A}" type="pres">
      <dgm:prSet presAssocID="{63FD2CF4-A3B1-4AE0-B1F5-2BF14A0A5627}" presName="LevelTwoTextNode" presStyleLbl="node2" presStyleIdx="1" presStyleCnt="3">
        <dgm:presLayoutVars>
          <dgm:chPref val="3"/>
        </dgm:presLayoutVars>
      </dgm:prSet>
      <dgm:spPr/>
    </dgm:pt>
    <dgm:pt modelId="{A2F83C07-5154-4A34-8218-74C9422E6D93}" type="pres">
      <dgm:prSet presAssocID="{63FD2CF4-A3B1-4AE0-B1F5-2BF14A0A5627}" presName="level3hierChild" presStyleCnt="0"/>
      <dgm:spPr/>
    </dgm:pt>
    <dgm:pt modelId="{455D1411-E36E-451E-B4B7-F762D8C7FE32}" type="pres">
      <dgm:prSet presAssocID="{4542A6C0-C970-4D79-AD17-28A4D5070894}" presName="conn2-1" presStyleLbl="parChTrans1D2" presStyleIdx="2" presStyleCnt="3"/>
      <dgm:spPr/>
    </dgm:pt>
    <dgm:pt modelId="{63574B40-215F-4ACA-B737-58A350C69C7B}" type="pres">
      <dgm:prSet presAssocID="{4542A6C0-C970-4D79-AD17-28A4D5070894}" presName="connTx" presStyleLbl="parChTrans1D2" presStyleIdx="2" presStyleCnt="3"/>
      <dgm:spPr/>
    </dgm:pt>
    <dgm:pt modelId="{CB83D0B5-7FFD-477E-9F71-9170A6293649}" type="pres">
      <dgm:prSet presAssocID="{416DE780-55A2-4627-AFA0-1D8B1EF8A0F3}" presName="root2" presStyleCnt="0"/>
      <dgm:spPr/>
    </dgm:pt>
    <dgm:pt modelId="{D122D837-25D3-47DB-85CE-B018C16DDC02}" type="pres">
      <dgm:prSet presAssocID="{416DE780-55A2-4627-AFA0-1D8B1EF8A0F3}" presName="LevelTwoTextNode" presStyleLbl="node2" presStyleIdx="2" presStyleCnt="3">
        <dgm:presLayoutVars>
          <dgm:chPref val="3"/>
        </dgm:presLayoutVars>
      </dgm:prSet>
      <dgm:spPr/>
    </dgm:pt>
    <dgm:pt modelId="{74CAD6DE-D097-4ED3-9529-6A6F42794EEB}" type="pres">
      <dgm:prSet presAssocID="{416DE780-55A2-4627-AFA0-1D8B1EF8A0F3}" presName="level3hierChild" presStyleCnt="0"/>
      <dgm:spPr/>
    </dgm:pt>
  </dgm:ptLst>
  <dgm:cxnLst>
    <dgm:cxn modelId="{0623B807-9DE6-493C-8FFB-0B274BF178CC}" type="presOf" srcId="{07D2899C-0F70-4673-8A1E-FD5D00D3C335}" destId="{81D20CFC-D67E-47DF-81D6-32EF6023483C}" srcOrd="0" destOrd="0" presId="urn:microsoft.com/office/officeart/2008/layout/HorizontalMultiLevelHierarchy"/>
    <dgm:cxn modelId="{6F5D140B-F7FC-4EB3-BDB3-DD2A8373B2D6}" srcId="{5452B7FF-9902-4120-98BD-D9C023313363}" destId="{416DE780-55A2-4627-AFA0-1D8B1EF8A0F3}" srcOrd="2" destOrd="0" parTransId="{4542A6C0-C970-4D79-AD17-28A4D5070894}" sibTransId="{E7850C48-22AC-47C0-86D0-911BD2F61417}"/>
    <dgm:cxn modelId="{DE143524-7087-464D-AB84-BBCBF989A25C}" type="presOf" srcId="{4542A6C0-C970-4D79-AD17-28A4D5070894}" destId="{455D1411-E36E-451E-B4B7-F762D8C7FE32}" srcOrd="0" destOrd="0" presId="urn:microsoft.com/office/officeart/2008/layout/HorizontalMultiLevelHierarchy"/>
    <dgm:cxn modelId="{A4AA4325-C7CD-4ED6-9D30-0D20C7E50FFF}" type="presOf" srcId="{A5C5F11A-AE94-49B7-919A-B351DD7BEE9A}" destId="{C05571BA-7C18-4384-BD51-38862AA5FB12}" srcOrd="1" destOrd="0" presId="urn:microsoft.com/office/officeart/2008/layout/HorizontalMultiLevelHierarchy"/>
    <dgm:cxn modelId="{EEF55B30-72AF-4801-851A-32B0E3CD79EE}" type="presOf" srcId="{416DE780-55A2-4627-AFA0-1D8B1EF8A0F3}" destId="{D122D837-25D3-47DB-85CE-B018C16DDC02}" srcOrd="0" destOrd="0" presId="urn:microsoft.com/office/officeart/2008/layout/HorizontalMultiLevelHierarchy"/>
    <dgm:cxn modelId="{51E0F63D-9BA6-4A27-86B0-55D409677F18}" type="presOf" srcId="{D09648CB-F473-4162-BB36-99F609C3FD2E}" destId="{E722F4C8-6C85-425B-B1AD-1100E88332DB}" srcOrd="1" destOrd="0" presId="urn:microsoft.com/office/officeart/2008/layout/HorizontalMultiLevelHierarchy"/>
    <dgm:cxn modelId="{C09BF23E-1693-4CFA-9080-813353320AE8}" srcId="{5452B7FF-9902-4120-98BD-D9C023313363}" destId="{07D2899C-0F70-4673-8A1E-FD5D00D3C335}" srcOrd="0" destOrd="0" parTransId="{D09648CB-F473-4162-BB36-99F609C3FD2E}" sibTransId="{C9159FDC-1170-4946-BE72-7668218BA970}"/>
    <dgm:cxn modelId="{9EC3A559-A6BF-48FA-9731-EA4FF7D61D12}" type="presOf" srcId="{4542A6C0-C970-4D79-AD17-28A4D5070894}" destId="{63574B40-215F-4ACA-B737-58A350C69C7B}" srcOrd="1" destOrd="0" presId="urn:microsoft.com/office/officeart/2008/layout/HorizontalMultiLevelHierarchy"/>
    <dgm:cxn modelId="{2AABA680-04D1-4A28-A9E0-AD9E19F5CC67}" type="presOf" srcId="{A5C5F11A-AE94-49B7-919A-B351DD7BEE9A}" destId="{D4E3EE7E-4A26-46DD-9B92-52A683444F13}" srcOrd="0" destOrd="0" presId="urn:microsoft.com/office/officeart/2008/layout/HorizontalMultiLevelHierarchy"/>
    <dgm:cxn modelId="{CADF5290-E211-422A-8654-31FA4D5908D1}" srcId="{4404875C-6151-475B-8139-C9B1B9213B28}" destId="{5452B7FF-9902-4120-98BD-D9C023313363}" srcOrd="0" destOrd="0" parTransId="{AD67A9EC-F563-45DB-A1F1-D81F04540229}" sibTransId="{1FB03364-C8E0-4ACC-8CC4-2B87810CF1D9}"/>
    <dgm:cxn modelId="{28C14C95-3D4E-4851-A98C-25268C0DEDB2}" type="presOf" srcId="{5452B7FF-9902-4120-98BD-D9C023313363}" destId="{4E488C7A-6E20-4337-87FB-E693AFE68F2D}" srcOrd="0" destOrd="0" presId="urn:microsoft.com/office/officeart/2008/layout/HorizontalMultiLevelHierarchy"/>
    <dgm:cxn modelId="{1A200BCF-F6C3-4E1E-9672-CCC7C8521F62}" type="presOf" srcId="{4404875C-6151-475B-8139-C9B1B9213B28}" destId="{DCA3D1A9-6601-479B-8956-FAE9B90482A9}" srcOrd="0" destOrd="0" presId="urn:microsoft.com/office/officeart/2008/layout/HorizontalMultiLevelHierarchy"/>
    <dgm:cxn modelId="{288080D6-1530-428E-AB24-3C7A6308A94D}" srcId="{5452B7FF-9902-4120-98BD-D9C023313363}" destId="{63FD2CF4-A3B1-4AE0-B1F5-2BF14A0A5627}" srcOrd="1" destOrd="0" parTransId="{A5C5F11A-AE94-49B7-919A-B351DD7BEE9A}" sibTransId="{2F4A3D20-7A45-45A3-B103-ECCDF8FDD15D}"/>
    <dgm:cxn modelId="{B31BB3D6-667A-4682-9B61-07A387189CE5}" type="presOf" srcId="{D09648CB-F473-4162-BB36-99F609C3FD2E}" destId="{7B765BB7-5942-49B1-967A-6C40F4EE7921}" srcOrd="0" destOrd="0" presId="urn:microsoft.com/office/officeart/2008/layout/HorizontalMultiLevelHierarchy"/>
    <dgm:cxn modelId="{8E5088D8-3E63-43C1-86A0-7A0A06F41916}" type="presOf" srcId="{63FD2CF4-A3B1-4AE0-B1F5-2BF14A0A5627}" destId="{8DD6D310-4898-4576-B565-01384ABF1A5A}" srcOrd="0" destOrd="0" presId="urn:microsoft.com/office/officeart/2008/layout/HorizontalMultiLevelHierarchy"/>
    <dgm:cxn modelId="{46A375B6-BA83-4A23-B7A6-224CF88F69F7}" type="presParOf" srcId="{DCA3D1A9-6601-479B-8956-FAE9B90482A9}" destId="{9BC761FB-B11D-49A7-A49F-0F22555D7C2B}" srcOrd="0" destOrd="0" presId="urn:microsoft.com/office/officeart/2008/layout/HorizontalMultiLevelHierarchy"/>
    <dgm:cxn modelId="{83AA984F-472F-4A96-96A4-02966AE072C7}" type="presParOf" srcId="{9BC761FB-B11D-49A7-A49F-0F22555D7C2B}" destId="{4E488C7A-6E20-4337-87FB-E693AFE68F2D}" srcOrd="0" destOrd="0" presId="urn:microsoft.com/office/officeart/2008/layout/HorizontalMultiLevelHierarchy"/>
    <dgm:cxn modelId="{ACEED1B1-BB5D-4C90-83DC-C2D45EF22866}" type="presParOf" srcId="{9BC761FB-B11D-49A7-A49F-0F22555D7C2B}" destId="{B4A2F12F-7F96-4B23-8A40-63A9D240009C}" srcOrd="1" destOrd="0" presId="urn:microsoft.com/office/officeart/2008/layout/HorizontalMultiLevelHierarchy"/>
    <dgm:cxn modelId="{F2BC584A-BEB6-40BC-998C-CDBEE738C8C0}" type="presParOf" srcId="{B4A2F12F-7F96-4B23-8A40-63A9D240009C}" destId="{7B765BB7-5942-49B1-967A-6C40F4EE7921}" srcOrd="0" destOrd="0" presId="urn:microsoft.com/office/officeart/2008/layout/HorizontalMultiLevelHierarchy"/>
    <dgm:cxn modelId="{FDC169E8-AD1A-44BA-819C-C52B37433212}" type="presParOf" srcId="{7B765BB7-5942-49B1-967A-6C40F4EE7921}" destId="{E722F4C8-6C85-425B-B1AD-1100E88332DB}" srcOrd="0" destOrd="0" presId="urn:microsoft.com/office/officeart/2008/layout/HorizontalMultiLevelHierarchy"/>
    <dgm:cxn modelId="{2A33A099-B2D4-4CF5-83C1-DD7725454B55}" type="presParOf" srcId="{B4A2F12F-7F96-4B23-8A40-63A9D240009C}" destId="{E0938BA5-7738-4130-93B8-A59FF4394CDD}" srcOrd="1" destOrd="0" presId="urn:microsoft.com/office/officeart/2008/layout/HorizontalMultiLevelHierarchy"/>
    <dgm:cxn modelId="{371D1FDA-3049-4780-A2FB-39D0A00DFDF3}" type="presParOf" srcId="{E0938BA5-7738-4130-93B8-A59FF4394CDD}" destId="{81D20CFC-D67E-47DF-81D6-32EF6023483C}" srcOrd="0" destOrd="0" presId="urn:microsoft.com/office/officeart/2008/layout/HorizontalMultiLevelHierarchy"/>
    <dgm:cxn modelId="{404074AE-40EB-425B-8AEE-CE179AC8077D}" type="presParOf" srcId="{E0938BA5-7738-4130-93B8-A59FF4394CDD}" destId="{4E78270F-60B3-4403-8E60-2FABE50C4BBC}" srcOrd="1" destOrd="0" presId="urn:microsoft.com/office/officeart/2008/layout/HorizontalMultiLevelHierarchy"/>
    <dgm:cxn modelId="{1F0EFD35-D2AF-46BE-8351-999015145F1B}" type="presParOf" srcId="{B4A2F12F-7F96-4B23-8A40-63A9D240009C}" destId="{D4E3EE7E-4A26-46DD-9B92-52A683444F13}" srcOrd="2" destOrd="0" presId="urn:microsoft.com/office/officeart/2008/layout/HorizontalMultiLevelHierarchy"/>
    <dgm:cxn modelId="{49DF19A5-B592-45FD-8C9A-61B5EC06D4AE}" type="presParOf" srcId="{D4E3EE7E-4A26-46DD-9B92-52A683444F13}" destId="{C05571BA-7C18-4384-BD51-38862AA5FB12}" srcOrd="0" destOrd="0" presId="urn:microsoft.com/office/officeart/2008/layout/HorizontalMultiLevelHierarchy"/>
    <dgm:cxn modelId="{063A3544-B5F3-4A6B-95D0-46281C54B25D}" type="presParOf" srcId="{B4A2F12F-7F96-4B23-8A40-63A9D240009C}" destId="{644420A0-F7AB-493E-9E45-8BB9365C7CDC}" srcOrd="3" destOrd="0" presId="urn:microsoft.com/office/officeart/2008/layout/HorizontalMultiLevelHierarchy"/>
    <dgm:cxn modelId="{79F8D400-02F1-4B75-84F1-35A68A5D038C}" type="presParOf" srcId="{644420A0-F7AB-493E-9E45-8BB9365C7CDC}" destId="{8DD6D310-4898-4576-B565-01384ABF1A5A}" srcOrd="0" destOrd="0" presId="urn:microsoft.com/office/officeart/2008/layout/HorizontalMultiLevelHierarchy"/>
    <dgm:cxn modelId="{5E223FDF-47C8-4AA7-8788-C8FE0865C266}" type="presParOf" srcId="{644420A0-F7AB-493E-9E45-8BB9365C7CDC}" destId="{A2F83C07-5154-4A34-8218-74C9422E6D93}" srcOrd="1" destOrd="0" presId="urn:microsoft.com/office/officeart/2008/layout/HorizontalMultiLevelHierarchy"/>
    <dgm:cxn modelId="{B9689163-030C-4D2F-B754-23C6DF93CB45}" type="presParOf" srcId="{B4A2F12F-7F96-4B23-8A40-63A9D240009C}" destId="{455D1411-E36E-451E-B4B7-F762D8C7FE32}" srcOrd="4" destOrd="0" presId="urn:microsoft.com/office/officeart/2008/layout/HorizontalMultiLevelHierarchy"/>
    <dgm:cxn modelId="{1E1C0D11-24A9-4C46-AE4D-5A44F39A6B2B}" type="presParOf" srcId="{455D1411-E36E-451E-B4B7-F762D8C7FE32}" destId="{63574B40-215F-4ACA-B737-58A350C69C7B}" srcOrd="0" destOrd="0" presId="urn:microsoft.com/office/officeart/2008/layout/HorizontalMultiLevelHierarchy"/>
    <dgm:cxn modelId="{C247E9E2-1B54-4FE4-9175-698976CCC813}" type="presParOf" srcId="{B4A2F12F-7F96-4B23-8A40-63A9D240009C}" destId="{CB83D0B5-7FFD-477E-9F71-9170A6293649}" srcOrd="5" destOrd="0" presId="urn:microsoft.com/office/officeart/2008/layout/HorizontalMultiLevelHierarchy"/>
    <dgm:cxn modelId="{59F812E3-BA4C-44B7-A384-6FD3B0C2A9E2}" type="presParOf" srcId="{CB83D0B5-7FFD-477E-9F71-9170A6293649}" destId="{D122D837-25D3-47DB-85CE-B018C16DDC02}" srcOrd="0" destOrd="0" presId="urn:microsoft.com/office/officeart/2008/layout/HorizontalMultiLevelHierarchy"/>
    <dgm:cxn modelId="{01FEE31D-AEC0-4969-9A0F-52BE09C02D29}" type="presParOf" srcId="{CB83D0B5-7FFD-477E-9F71-9170A6293649}" destId="{74CAD6DE-D097-4ED3-9529-6A6F42794EEB}" srcOrd="1" destOrd="0" presId="urn:microsoft.com/office/officeart/2008/layout/HorizontalMultiLevelHierarchy"/>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A49C17-AD41-418C-9B47-078CD26C90DA}">
      <dsp:nvSpPr>
        <dsp:cNvPr id="0" name=""/>
        <dsp:cNvSpPr/>
      </dsp:nvSpPr>
      <dsp:spPr>
        <a:xfrm>
          <a:off x="2014948" y="1854631"/>
          <a:ext cx="2702205" cy="1963870"/>
        </a:xfrm>
        <a:prstGeom prst="ellipse">
          <a:avLst/>
        </a:prstGeom>
        <a:gradFill rotWithShape="0">
          <a:gsLst>
            <a:gs pos="0">
              <a:schemeClr val="accent1">
                <a:hueOff val="0"/>
                <a:satOff val="0"/>
                <a:lumOff val="0"/>
                <a:alphaOff val="0"/>
                <a:tint val="94000"/>
                <a:satMod val="100000"/>
                <a:lumMod val="104000"/>
              </a:schemeClr>
            </a:gs>
            <a:gs pos="69000">
              <a:schemeClr val="accent1">
                <a:hueOff val="0"/>
                <a:satOff val="0"/>
                <a:lumOff val="0"/>
                <a:alphaOff val="0"/>
                <a:shade val="86000"/>
                <a:satMod val="130000"/>
                <a:lumMod val="102000"/>
              </a:schemeClr>
            </a:gs>
            <a:gs pos="100000">
              <a:schemeClr val="accent1">
                <a:hueOff val="0"/>
                <a:satOff val="0"/>
                <a:lumOff val="0"/>
                <a:alphaOff val="0"/>
                <a:shade val="72000"/>
                <a:satMod val="130000"/>
                <a:lumMod val="100000"/>
              </a:schemeClr>
            </a:gs>
          </a:gsLst>
          <a:lin ang="5400000" scaled="0"/>
        </a:gradFill>
        <a:ln>
          <a:noFill/>
        </a:ln>
        <a:effectLst>
          <a:outerShdw blurRad="50800" dist="38100" dir="5400000" sy="96000" rotWithShape="0">
            <a:srgbClr val="000000">
              <a:alpha val="54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2">
                  <a:lumMod val="25000"/>
                </a:schemeClr>
              </a:solidFill>
            </a:rPr>
            <a:t>Communication</a:t>
          </a:r>
        </a:p>
      </dsp:txBody>
      <dsp:txXfrm>
        <a:off x="2410677" y="2142233"/>
        <a:ext cx="1910747" cy="1388666"/>
      </dsp:txXfrm>
    </dsp:sp>
    <dsp:sp modelId="{CA3F82E3-3303-4EF7-B66E-0194819BFFC2}">
      <dsp:nvSpPr>
        <dsp:cNvPr id="0" name=""/>
        <dsp:cNvSpPr/>
      </dsp:nvSpPr>
      <dsp:spPr>
        <a:xfrm rot="16036907">
          <a:off x="3214600" y="1425125"/>
          <a:ext cx="192969" cy="507405"/>
        </a:xfrm>
        <a:prstGeom prst="rightArrow">
          <a:avLst>
            <a:gd name="adj1" fmla="val 60000"/>
            <a:gd name="adj2" fmla="val 50000"/>
          </a:avLst>
        </a:prstGeom>
        <a:gradFill rotWithShape="0">
          <a:gsLst>
            <a:gs pos="0">
              <a:schemeClr val="accent1">
                <a:tint val="60000"/>
                <a:hueOff val="0"/>
                <a:satOff val="0"/>
                <a:lumOff val="0"/>
                <a:alphaOff val="0"/>
                <a:tint val="94000"/>
                <a:satMod val="100000"/>
                <a:lumMod val="104000"/>
              </a:schemeClr>
            </a:gs>
            <a:gs pos="69000">
              <a:schemeClr val="accent1">
                <a:tint val="60000"/>
                <a:hueOff val="0"/>
                <a:satOff val="0"/>
                <a:lumOff val="0"/>
                <a:alphaOff val="0"/>
                <a:shade val="86000"/>
                <a:satMod val="130000"/>
                <a:lumMod val="102000"/>
              </a:schemeClr>
            </a:gs>
            <a:gs pos="100000">
              <a:schemeClr val="accent1">
                <a:tint val="60000"/>
                <a:hueOff val="0"/>
                <a:satOff val="0"/>
                <a:lumOff val="0"/>
                <a:alphaOff val="0"/>
                <a:shade val="72000"/>
                <a:satMod val="130000"/>
                <a:lumMod val="100000"/>
              </a:schemeClr>
            </a:gs>
          </a:gsLst>
          <a:lin ang="5400000" scaled="0"/>
        </a:gradFill>
        <a:ln>
          <a:noFill/>
        </a:ln>
        <a:effectLst>
          <a:outerShdw blurRad="50800" dist="38100" dir="5400000" sy="96000" rotWithShape="0">
            <a:srgbClr val="000000">
              <a:alpha val="54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US" sz="2200" kern="1200">
            <a:solidFill>
              <a:schemeClr val="tx2">
                <a:lumMod val="25000"/>
              </a:schemeClr>
            </a:solidFill>
          </a:endParaRPr>
        </a:p>
      </dsp:txBody>
      <dsp:txXfrm rot="10800000">
        <a:off x="3244918" y="1555519"/>
        <a:ext cx="135078" cy="304443"/>
      </dsp:txXfrm>
    </dsp:sp>
    <dsp:sp modelId="{0775443A-E09C-4193-A6EB-2F45B8452473}">
      <dsp:nvSpPr>
        <dsp:cNvPr id="0" name=""/>
        <dsp:cNvSpPr/>
      </dsp:nvSpPr>
      <dsp:spPr>
        <a:xfrm>
          <a:off x="2520620" y="0"/>
          <a:ext cx="1492370" cy="1492370"/>
        </a:xfrm>
        <a:prstGeom prst="ellipse">
          <a:avLst/>
        </a:prstGeom>
        <a:gradFill rotWithShape="0">
          <a:gsLst>
            <a:gs pos="0">
              <a:schemeClr val="accent1">
                <a:hueOff val="0"/>
                <a:satOff val="0"/>
                <a:lumOff val="0"/>
                <a:alphaOff val="0"/>
                <a:tint val="94000"/>
                <a:satMod val="100000"/>
                <a:lumMod val="104000"/>
              </a:schemeClr>
            </a:gs>
            <a:gs pos="69000">
              <a:schemeClr val="accent1">
                <a:hueOff val="0"/>
                <a:satOff val="0"/>
                <a:lumOff val="0"/>
                <a:alphaOff val="0"/>
                <a:shade val="86000"/>
                <a:satMod val="130000"/>
                <a:lumMod val="102000"/>
              </a:schemeClr>
            </a:gs>
            <a:gs pos="100000">
              <a:schemeClr val="accent1">
                <a:hueOff val="0"/>
                <a:satOff val="0"/>
                <a:lumOff val="0"/>
                <a:alphaOff val="0"/>
                <a:shade val="72000"/>
                <a:satMod val="130000"/>
                <a:lumMod val="100000"/>
              </a:schemeClr>
            </a:gs>
          </a:gsLst>
          <a:lin ang="5400000" scaled="0"/>
        </a:gradFill>
        <a:ln>
          <a:noFill/>
        </a:ln>
        <a:effectLst>
          <a:outerShdw blurRad="50800" dist="38100" dir="5400000" sy="96000" rotWithShape="0">
            <a:srgbClr val="000000">
              <a:alpha val="54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2">
                  <a:lumMod val="25000"/>
                </a:schemeClr>
              </a:solidFill>
            </a:rPr>
            <a:t>Bucher</a:t>
          </a:r>
        </a:p>
      </dsp:txBody>
      <dsp:txXfrm>
        <a:off x="2739173" y="218553"/>
        <a:ext cx="1055264" cy="1055264"/>
      </dsp:txXfrm>
    </dsp:sp>
    <dsp:sp modelId="{388E99E5-789E-4AAA-AC69-63B927CFD3D8}">
      <dsp:nvSpPr>
        <dsp:cNvPr id="0" name=""/>
        <dsp:cNvSpPr/>
      </dsp:nvSpPr>
      <dsp:spPr>
        <a:xfrm rot="20507450">
          <a:off x="4712537" y="2088429"/>
          <a:ext cx="313062" cy="507405"/>
        </a:xfrm>
        <a:prstGeom prst="rightArrow">
          <a:avLst>
            <a:gd name="adj1" fmla="val 60000"/>
            <a:gd name="adj2" fmla="val 50000"/>
          </a:avLst>
        </a:prstGeom>
        <a:gradFill rotWithShape="0">
          <a:gsLst>
            <a:gs pos="0">
              <a:schemeClr val="accent1">
                <a:tint val="60000"/>
                <a:hueOff val="0"/>
                <a:satOff val="0"/>
                <a:lumOff val="0"/>
                <a:alphaOff val="0"/>
                <a:tint val="94000"/>
                <a:satMod val="100000"/>
                <a:lumMod val="104000"/>
              </a:schemeClr>
            </a:gs>
            <a:gs pos="69000">
              <a:schemeClr val="accent1">
                <a:tint val="60000"/>
                <a:hueOff val="0"/>
                <a:satOff val="0"/>
                <a:lumOff val="0"/>
                <a:alphaOff val="0"/>
                <a:shade val="86000"/>
                <a:satMod val="130000"/>
                <a:lumMod val="102000"/>
              </a:schemeClr>
            </a:gs>
            <a:gs pos="100000">
              <a:schemeClr val="accent1">
                <a:tint val="60000"/>
                <a:hueOff val="0"/>
                <a:satOff val="0"/>
                <a:lumOff val="0"/>
                <a:alphaOff val="0"/>
                <a:shade val="72000"/>
                <a:satMod val="130000"/>
                <a:lumMod val="100000"/>
              </a:schemeClr>
            </a:gs>
          </a:gsLst>
          <a:lin ang="5400000" scaled="0"/>
        </a:gradFill>
        <a:ln>
          <a:noFill/>
        </a:ln>
        <a:effectLst>
          <a:outerShdw blurRad="50800" dist="38100" dir="5400000" sy="96000" rotWithShape="0">
            <a:srgbClr val="000000">
              <a:alpha val="54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US" sz="2200" kern="1200">
            <a:solidFill>
              <a:schemeClr val="tx2">
                <a:lumMod val="25000"/>
              </a:schemeClr>
            </a:solidFill>
          </a:endParaRPr>
        </a:p>
      </dsp:txBody>
      <dsp:txXfrm>
        <a:off x="4714889" y="2204584"/>
        <a:ext cx="219143" cy="304443"/>
      </dsp:txXfrm>
    </dsp:sp>
    <dsp:sp modelId="{DFA50ABC-F453-4939-A9EC-C96EF08C2A88}">
      <dsp:nvSpPr>
        <dsp:cNvPr id="0" name=""/>
        <dsp:cNvSpPr/>
      </dsp:nvSpPr>
      <dsp:spPr>
        <a:xfrm>
          <a:off x="5120669" y="1267715"/>
          <a:ext cx="1492370" cy="1492370"/>
        </a:xfrm>
        <a:prstGeom prst="ellipse">
          <a:avLst/>
        </a:prstGeom>
        <a:gradFill rotWithShape="0">
          <a:gsLst>
            <a:gs pos="0">
              <a:schemeClr val="accent1">
                <a:hueOff val="0"/>
                <a:satOff val="0"/>
                <a:lumOff val="0"/>
                <a:alphaOff val="0"/>
                <a:tint val="94000"/>
                <a:satMod val="100000"/>
                <a:lumMod val="104000"/>
              </a:schemeClr>
            </a:gs>
            <a:gs pos="69000">
              <a:schemeClr val="accent1">
                <a:hueOff val="0"/>
                <a:satOff val="0"/>
                <a:lumOff val="0"/>
                <a:alphaOff val="0"/>
                <a:shade val="86000"/>
                <a:satMod val="130000"/>
                <a:lumMod val="102000"/>
              </a:schemeClr>
            </a:gs>
            <a:gs pos="100000">
              <a:schemeClr val="accent1">
                <a:hueOff val="0"/>
                <a:satOff val="0"/>
                <a:lumOff val="0"/>
                <a:alphaOff val="0"/>
                <a:shade val="72000"/>
                <a:satMod val="130000"/>
                <a:lumMod val="100000"/>
              </a:schemeClr>
            </a:gs>
          </a:gsLst>
          <a:lin ang="5400000" scaled="0"/>
        </a:gradFill>
        <a:ln>
          <a:noFill/>
        </a:ln>
        <a:effectLst>
          <a:outerShdw blurRad="50800" dist="38100" dir="5400000" sy="96000" rotWithShape="0">
            <a:srgbClr val="000000">
              <a:alpha val="54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chemeClr val="tx2">
                  <a:lumMod val="25000"/>
                </a:schemeClr>
              </a:solidFill>
            </a:rPr>
            <a:t>General consumers</a:t>
          </a:r>
        </a:p>
      </dsp:txBody>
      <dsp:txXfrm>
        <a:off x="5339222" y="1486268"/>
        <a:ext cx="1055264" cy="1055264"/>
      </dsp:txXfrm>
    </dsp:sp>
    <dsp:sp modelId="{6DB585C6-92B3-4309-8B09-508B7955F160}">
      <dsp:nvSpPr>
        <dsp:cNvPr id="0" name=""/>
        <dsp:cNvSpPr/>
      </dsp:nvSpPr>
      <dsp:spPr>
        <a:xfrm rot="2624664">
          <a:off x="4231736" y="3555807"/>
          <a:ext cx="301730" cy="507405"/>
        </a:xfrm>
        <a:prstGeom prst="rightArrow">
          <a:avLst>
            <a:gd name="adj1" fmla="val 60000"/>
            <a:gd name="adj2" fmla="val 50000"/>
          </a:avLst>
        </a:prstGeom>
        <a:gradFill rotWithShape="0">
          <a:gsLst>
            <a:gs pos="0">
              <a:schemeClr val="accent1">
                <a:tint val="60000"/>
                <a:hueOff val="0"/>
                <a:satOff val="0"/>
                <a:lumOff val="0"/>
                <a:alphaOff val="0"/>
                <a:tint val="94000"/>
                <a:satMod val="100000"/>
                <a:lumMod val="104000"/>
              </a:schemeClr>
            </a:gs>
            <a:gs pos="69000">
              <a:schemeClr val="accent1">
                <a:tint val="60000"/>
                <a:hueOff val="0"/>
                <a:satOff val="0"/>
                <a:lumOff val="0"/>
                <a:alphaOff val="0"/>
                <a:shade val="86000"/>
                <a:satMod val="130000"/>
                <a:lumMod val="102000"/>
              </a:schemeClr>
            </a:gs>
            <a:gs pos="100000">
              <a:schemeClr val="accent1">
                <a:tint val="60000"/>
                <a:hueOff val="0"/>
                <a:satOff val="0"/>
                <a:lumOff val="0"/>
                <a:alphaOff val="0"/>
                <a:shade val="72000"/>
                <a:satMod val="130000"/>
                <a:lumMod val="100000"/>
              </a:schemeClr>
            </a:gs>
          </a:gsLst>
          <a:lin ang="5400000" scaled="0"/>
        </a:gradFill>
        <a:ln>
          <a:noFill/>
        </a:ln>
        <a:effectLst>
          <a:outerShdw blurRad="50800" dist="38100" dir="5400000" sy="96000" rotWithShape="0">
            <a:srgbClr val="000000">
              <a:alpha val="54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US" sz="2200" kern="1200">
            <a:solidFill>
              <a:schemeClr val="tx2">
                <a:lumMod val="25000"/>
              </a:schemeClr>
            </a:solidFill>
          </a:endParaRPr>
        </a:p>
      </dsp:txBody>
      <dsp:txXfrm>
        <a:off x="4244299" y="3625994"/>
        <a:ext cx="211211" cy="304443"/>
      </dsp:txXfrm>
    </dsp:sp>
    <dsp:sp modelId="{0EB7CB2A-3707-44C3-867E-4EDF73925CDC}">
      <dsp:nvSpPr>
        <dsp:cNvPr id="0" name=""/>
        <dsp:cNvSpPr/>
      </dsp:nvSpPr>
      <dsp:spPr>
        <a:xfrm>
          <a:off x="4387294" y="3781994"/>
          <a:ext cx="1492370" cy="1492370"/>
        </a:xfrm>
        <a:prstGeom prst="ellipse">
          <a:avLst/>
        </a:prstGeom>
        <a:gradFill rotWithShape="0">
          <a:gsLst>
            <a:gs pos="0">
              <a:schemeClr val="accent1">
                <a:hueOff val="0"/>
                <a:satOff val="0"/>
                <a:lumOff val="0"/>
                <a:alphaOff val="0"/>
                <a:tint val="94000"/>
                <a:satMod val="100000"/>
                <a:lumMod val="104000"/>
              </a:schemeClr>
            </a:gs>
            <a:gs pos="69000">
              <a:schemeClr val="accent1">
                <a:hueOff val="0"/>
                <a:satOff val="0"/>
                <a:lumOff val="0"/>
                <a:alphaOff val="0"/>
                <a:shade val="86000"/>
                <a:satMod val="130000"/>
                <a:lumMod val="102000"/>
              </a:schemeClr>
            </a:gs>
            <a:gs pos="100000">
              <a:schemeClr val="accent1">
                <a:hueOff val="0"/>
                <a:satOff val="0"/>
                <a:lumOff val="0"/>
                <a:alphaOff val="0"/>
                <a:shade val="72000"/>
                <a:satMod val="130000"/>
                <a:lumMod val="100000"/>
              </a:schemeClr>
            </a:gs>
          </a:gsLst>
          <a:lin ang="5400000" scaled="0"/>
        </a:gradFill>
        <a:ln>
          <a:noFill/>
        </a:ln>
        <a:effectLst>
          <a:outerShdw blurRad="50800" dist="38100" dir="5400000" sy="96000" rotWithShape="0">
            <a:srgbClr val="000000">
              <a:alpha val="54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2">
                  <a:lumMod val="25000"/>
                </a:schemeClr>
              </a:solidFill>
            </a:rPr>
            <a:t>Horn Factory</a:t>
          </a:r>
        </a:p>
      </dsp:txBody>
      <dsp:txXfrm>
        <a:off x="4605847" y="4000547"/>
        <a:ext cx="1055264" cy="1055264"/>
      </dsp:txXfrm>
    </dsp:sp>
    <dsp:sp modelId="{EEA7FAE2-8813-4B0B-AB6A-2682D788CA15}">
      <dsp:nvSpPr>
        <dsp:cNvPr id="0" name=""/>
        <dsp:cNvSpPr/>
      </dsp:nvSpPr>
      <dsp:spPr>
        <a:xfrm rot="8177782">
          <a:off x="2198946" y="3554613"/>
          <a:ext cx="300711" cy="507405"/>
        </a:xfrm>
        <a:prstGeom prst="rightArrow">
          <a:avLst>
            <a:gd name="adj1" fmla="val 60000"/>
            <a:gd name="adj2" fmla="val 50000"/>
          </a:avLst>
        </a:prstGeom>
        <a:gradFill rotWithShape="0">
          <a:gsLst>
            <a:gs pos="0">
              <a:schemeClr val="accent1">
                <a:tint val="60000"/>
                <a:hueOff val="0"/>
                <a:satOff val="0"/>
                <a:lumOff val="0"/>
                <a:alphaOff val="0"/>
                <a:tint val="94000"/>
                <a:satMod val="100000"/>
                <a:lumMod val="104000"/>
              </a:schemeClr>
            </a:gs>
            <a:gs pos="69000">
              <a:schemeClr val="accent1">
                <a:tint val="60000"/>
                <a:hueOff val="0"/>
                <a:satOff val="0"/>
                <a:lumOff val="0"/>
                <a:alphaOff val="0"/>
                <a:shade val="86000"/>
                <a:satMod val="130000"/>
                <a:lumMod val="102000"/>
              </a:schemeClr>
            </a:gs>
            <a:gs pos="100000">
              <a:schemeClr val="accent1">
                <a:tint val="60000"/>
                <a:hueOff val="0"/>
                <a:satOff val="0"/>
                <a:lumOff val="0"/>
                <a:alphaOff val="0"/>
                <a:shade val="72000"/>
                <a:satMod val="130000"/>
                <a:lumMod val="100000"/>
              </a:schemeClr>
            </a:gs>
          </a:gsLst>
          <a:lin ang="5400000" scaled="0"/>
        </a:gradFill>
        <a:ln>
          <a:noFill/>
        </a:ln>
        <a:effectLst>
          <a:outerShdw blurRad="50800" dist="38100" dir="5400000" sy="96000" rotWithShape="0">
            <a:srgbClr val="000000">
              <a:alpha val="54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US" sz="2200" kern="1200">
            <a:solidFill>
              <a:schemeClr val="tx2">
                <a:lumMod val="25000"/>
              </a:schemeClr>
            </a:solidFill>
          </a:endParaRPr>
        </a:p>
      </dsp:txBody>
      <dsp:txXfrm rot="10800000">
        <a:off x="2276661" y="3624929"/>
        <a:ext cx="210498" cy="304443"/>
      </dsp:txXfrm>
    </dsp:sp>
    <dsp:sp modelId="{5FC6562C-D9D7-4EBF-83F1-25B19CC3E6F0}">
      <dsp:nvSpPr>
        <dsp:cNvPr id="0" name=""/>
        <dsp:cNvSpPr/>
      </dsp:nvSpPr>
      <dsp:spPr>
        <a:xfrm>
          <a:off x="852443" y="3779581"/>
          <a:ext cx="1492370" cy="1492370"/>
        </a:xfrm>
        <a:prstGeom prst="ellipse">
          <a:avLst/>
        </a:prstGeom>
        <a:gradFill rotWithShape="0">
          <a:gsLst>
            <a:gs pos="0">
              <a:schemeClr val="accent1">
                <a:hueOff val="0"/>
                <a:satOff val="0"/>
                <a:lumOff val="0"/>
                <a:alphaOff val="0"/>
                <a:tint val="94000"/>
                <a:satMod val="100000"/>
                <a:lumMod val="104000"/>
              </a:schemeClr>
            </a:gs>
            <a:gs pos="69000">
              <a:schemeClr val="accent1">
                <a:hueOff val="0"/>
                <a:satOff val="0"/>
                <a:lumOff val="0"/>
                <a:alphaOff val="0"/>
                <a:shade val="86000"/>
                <a:satMod val="130000"/>
                <a:lumMod val="102000"/>
              </a:schemeClr>
            </a:gs>
            <a:gs pos="100000">
              <a:schemeClr val="accent1">
                <a:hueOff val="0"/>
                <a:satOff val="0"/>
                <a:lumOff val="0"/>
                <a:alphaOff val="0"/>
                <a:shade val="72000"/>
                <a:satMod val="130000"/>
                <a:lumMod val="100000"/>
              </a:schemeClr>
            </a:gs>
          </a:gsLst>
          <a:lin ang="5400000" scaled="0"/>
        </a:gradFill>
        <a:ln>
          <a:noFill/>
        </a:ln>
        <a:effectLst>
          <a:outerShdw blurRad="50800" dist="38100" dir="5400000" sy="96000" rotWithShape="0">
            <a:srgbClr val="000000">
              <a:alpha val="54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2">
                  <a:lumMod val="25000"/>
                </a:schemeClr>
              </a:solidFill>
            </a:rPr>
            <a:t>Tannery Factory</a:t>
          </a:r>
        </a:p>
      </dsp:txBody>
      <dsp:txXfrm>
        <a:off x="1070996" y="3998134"/>
        <a:ext cx="1055264" cy="1055264"/>
      </dsp:txXfrm>
    </dsp:sp>
    <dsp:sp modelId="{9B3A773B-1538-451D-A301-820654072ACD}">
      <dsp:nvSpPr>
        <dsp:cNvPr id="0" name=""/>
        <dsp:cNvSpPr/>
      </dsp:nvSpPr>
      <dsp:spPr>
        <a:xfrm rot="12061397">
          <a:off x="1857248" y="2047602"/>
          <a:ext cx="232187" cy="507405"/>
        </a:xfrm>
        <a:prstGeom prst="rightArrow">
          <a:avLst>
            <a:gd name="adj1" fmla="val 60000"/>
            <a:gd name="adj2" fmla="val 50000"/>
          </a:avLst>
        </a:prstGeom>
        <a:gradFill rotWithShape="0">
          <a:gsLst>
            <a:gs pos="0">
              <a:schemeClr val="accent1">
                <a:tint val="60000"/>
                <a:hueOff val="0"/>
                <a:satOff val="0"/>
                <a:lumOff val="0"/>
                <a:alphaOff val="0"/>
                <a:tint val="94000"/>
                <a:satMod val="100000"/>
                <a:lumMod val="104000"/>
              </a:schemeClr>
            </a:gs>
            <a:gs pos="69000">
              <a:schemeClr val="accent1">
                <a:tint val="60000"/>
                <a:hueOff val="0"/>
                <a:satOff val="0"/>
                <a:lumOff val="0"/>
                <a:alphaOff val="0"/>
                <a:shade val="86000"/>
                <a:satMod val="130000"/>
                <a:lumMod val="102000"/>
              </a:schemeClr>
            </a:gs>
            <a:gs pos="100000">
              <a:schemeClr val="accent1">
                <a:tint val="60000"/>
                <a:hueOff val="0"/>
                <a:satOff val="0"/>
                <a:lumOff val="0"/>
                <a:alphaOff val="0"/>
                <a:shade val="72000"/>
                <a:satMod val="130000"/>
                <a:lumMod val="100000"/>
              </a:schemeClr>
            </a:gs>
          </a:gsLst>
          <a:lin ang="5400000" scaled="0"/>
        </a:gradFill>
        <a:ln>
          <a:noFill/>
        </a:ln>
        <a:effectLst>
          <a:outerShdw blurRad="50800" dist="38100" dir="5400000" sy="96000" rotWithShape="0">
            <a:srgbClr val="000000">
              <a:alpha val="54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977900">
            <a:lnSpc>
              <a:spcPct val="90000"/>
            </a:lnSpc>
            <a:spcBef>
              <a:spcPct val="0"/>
            </a:spcBef>
            <a:spcAft>
              <a:spcPct val="35000"/>
            </a:spcAft>
            <a:buNone/>
          </a:pPr>
          <a:endParaRPr lang="en-US" sz="2200" kern="1200">
            <a:solidFill>
              <a:schemeClr val="tx2">
                <a:lumMod val="25000"/>
              </a:schemeClr>
            </a:solidFill>
          </a:endParaRPr>
        </a:p>
      </dsp:txBody>
      <dsp:txXfrm rot="10800000">
        <a:off x="1924586" y="2161577"/>
        <a:ext cx="162531" cy="304443"/>
      </dsp:txXfrm>
    </dsp:sp>
    <dsp:sp modelId="{4CC919CF-67DF-42B7-B3EC-F16AD80FB90B}">
      <dsp:nvSpPr>
        <dsp:cNvPr id="0" name=""/>
        <dsp:cNvSpPr/>
      </dsp:nvSpPr>
      <dsp:spPr>
        <a:xfrm>
          <a:off x="320043" y="1206489"/>
          <a:ext cx="1492370" cy="1492370"/>
        </a:xfrm>
        <a:prstGeom prst="ellipse">
          <a:avLst/>
        </a:prstGeom>
        <a:gradFill rotWithShape="0">
          <a:gsLst>
            <a:gs pos="0">
              <a:schemeClr val="accent1">
                <a:hueOff val="0"/>
                <a:satOff val="0"/>
                <a:lumOff val="0"/>
                <a:alphaOff val="0"/>
                <a:tint val="94000"/>
                <a:satMod val="100000"/>
                <a:lumMod val="104000"/>
              </a:schemeClr>
            </a:gs>
            <a:gs pos="69000">
              <a:schemeClr val="accent1">
                <a:hueOff val="0"/>
                <a:satOff val="0"/>
                <a:lumOff val="0"/>
                <a:alphaOff val="0"/>
                <a:shade val="86000"/>
                <a:satMod val="130000"/>
                <a:lumMod val="102000"/>
              </a:schemeClr>
            </a:gs>
            <a:gs pos="100000">
              <a:schemeClr val="accent1">
                <a:hueOff val="0"/>
                <a:satOff val="0"/>
                <a:lumOff val="0"/>
                <a:alphaOff val="0"/>
                <a:shade val="72000"/>
                <a:satMod val="130000"/>
                <a:lumMod val="100000"/>
              </a:schemeClr>
            </a:gs>
          </a:gsLst>
          <a:lin ang="5400000" scaled="0"/>
        </a:gradFill>
        <a:ln>
          <a:noFill/>
        </a:ln>
        <a:effectLst>
          <a:outerShdw blurRad="50800" dist="38100" dir="5400000" sy="96000" rotWithShape="0">
            <a:srgbClr val="000000">
              <a:alpha val="54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2">
                  <a:lumMod val="25000"/>
                </a:schemeClr>
              </a:solidFill>
            </a:rPr>
            <a:t>Farmers</a:t>
          </a:r>
        </a:p>
      </dsp:txBody>
      <dsp:txXfrm>
        <a:off x="538596" y="1425042"/>
        <a:ext cx="1055264" cy="105526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5F6E52-C9D1-4DC3-893D-BB27E97C95F1}">
      <dsp:nvSpPr>
        <dsp:cNvPr id="0" name=""/>
        <dsp:cNvSpPr/>
      </dsp:nvSpPr>
      <dsp:spPr>
        <a:xfrm>
          <a:off x="1739879" y="555015"/>
          <a:ext cx="3703706" cy="3703706"/>
        </a:xfrm>
        <a:prstGeom prst="blockArc">
          <a:avLst>
            <a:gd name="adj1" fmla="val 11880000"/>
            <a:gd name="adj2" fmla="val 16200000"/>
            <a:gd name="adj3" fmla="val 4639"/>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5354AF5-98FD-4689-A2BE-D8E258E2ADD8}">
      <dsp:nvSpPr>
        <dsp:cNvPr id="0" name=""/>
        <dsp:cNvSpPr/>
      </dsp:nvSpPr>
      <dsp:spPr>
        <a:xfrm>
          <a:off x="1739879" y="555015"/>
          <a:ext cx="3703706" cy="3703706"/>
        </a:xfrm>
        <a:prstGeom prst="blockArc">
          <a:avLst>
            <a:gd name="adj1" fmla="val 7560000"/>
            <a:gd name="adj2" fmla="val 11880000"/>
            <a:gd name="adj3" fmla="val 4639"/>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C698AF6-47DB-497B-B092-DCE6079991DB}">
      <dsp:nvSpPr>
        <dsp:cNvPr id="0" name=""/>
        <dsp:cNvSpPr/>
      </dsp:nvSpPr>
      <dsp:spPr>
        <a:xfrm>
          <a:off x="1739879" y="555015"/>
          <a:ext cx="3703706" cy="3703706"/>
        </a:xfrm>
        <a:prstGeom prst="blockArc">
          <a:avLst>
            <a:gd name="adj1" fmla="val 3240000"/>
            <a:gd name="adj2" fmla="val 7560000"/>
            <a:gd name="adj3" fmla="val 4639"/>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DE88D92-5ACA-4646-BD85-4E55EBADD710}">
      <dsp:nvSpPr>
        <dsp:cNvPr id="0" name=""/>
        <dsp:cNvSpPr/>
      </dsp:nvSpPr>
      <dsp:spPr>
        <a:xfrm>
          <a:off x="1739879" y="555015"/>
          <a:ext cx="3703706" cy="3703706"/>
        </a:xfrm>
        <a:prstGeom prst="blockArc">
          <a:avLst>
            <a:gd name="adj1" fmla="val 20520000"/>
            <a:gd name="adj2" fmla="val 3240000"/>
            <a:gd name="adj3" fmla="val 4639"/>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6E01341-CF27-4E9C-97E2-9BE671578FD3}">
      <dsp:nvSpPr>
        <dsp:cNvPr id="0" name=""/>
        <dsp:cNvSpPr/>
      </dsp:nvSpPr>
      <dsp:spPr>
        <a:xfrm>
          <a:off x="1739879" y="555015"/>
          <a:ext cx="3703706" cy="3703706"/>
        </a:xfrm>
        <a:prstGeom prst="blockArc">
          <a:avLst>
            <a:gd name="adj1" fmla="val 16200000"/>
            <a:gd name="adj2" fmla="val 20520000"/>
            <a:gd name="adj3" fmla="val 4639"/>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9154439-7545-408F-BA4C-0A1FA16F19DD}">
      <dsp:nvSpPr>
        <dsp:cNvPr id="0" name=""/>
        <dsp:cNvSpPr/>
      </dsp:nvSpPr>
      <dsp:spPr>
        <a:xfrm>
          <a:off x="2739397" y="1554534"/>
          <a:ext cx="1704669" cy="1704669"/>
        </a:xfrm>
        <a:prstGeom prst="ellipse">
          <a:avLst/>
        </a:prstGeom>
        <a:solidFill>
          <a:schemeClr val="bg2"/>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t>HealthCare Maintained Timely</a:t>
          </a:r>
        </a:p>
      </dsp:txBody>
      <dsp:txXfrm>
        <a:off x="2989040" y="1804177"/>
        <a:ext cx="1205383" cy="1205383"/>
      </dsp:txXfrm>
    </dsp:sp>
    <dsp:sp modelId="{BAE7C579-D4C2-4418-B10F-C62E55B5A81B}">
      <dsp:nvSpPr>
        <dsp:cNvPr id="0" name=""/>
        <dsp:cNvSpPr/>
      </dsp:nvSpPr>
      <dsp:spPr>
        <a:xfrm>
          <a:off x="2995098" y="1339"/>
          <a:ext cx="1193268" cy="1193268"/>
        </a:xfrm>
        <a:prstGeom prst="ellipse">
          <a:avLst/>
        </a:prstGeom>
        <a:solidFill>
          <a:schemeClr val="tx2">
            <a:lumMod val="1000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dirty="0"/>
            <a:t>TimeLine Checking of every cow</a:t>
          </a:r>
        </a:p>
      </dsp:txBody>
      <dsp:txXfrm>
        <a:off x="3169848" y="176089"/>
        <a:ext cx="843768" cy="843768"/>
      </dsp:txXfrm>
    </dsp:sp>
    <dsp:sp modelId="{4E8B879F-26D7-41EA-9082-54270BE5F4AC}">
      <dsp:nvSpPr>
        <dsp:cNvPr id="0" name=""/>
        <dsp:cNvSpPr/>
      </dsp:nvSpPr>
      <dsp:spPr>
        <a:xfrm>
          <a:off x="4715460" y="1251255"/>
          <a:ext cx="1193268" cy="1193268"/>
        </a:xfrm>
        <a:prstGeom prst="ellipse">
          <a:avLst/>
        </a:prstGeom>
        <a:solidFill>
          <a:schemeClr val="tx2">
            <a:lumMod val="1000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dirty="0"/>
            <a:t>Drug taking date is near of any one</a:t>
          </a:r>
        </a:p>
      </dsp:txBody>
      <dsp:txXfrm>
        <a:off x="4890210" y="1426005"/>
        <a:ext cx="843768" cy="843768"/>
      </dsp:txXfrm>
    </dsp:sp>
    <dsp:sp modelId="{D301886F-0914-481B-88D9-83F45371393E}">
      <dsp:nvSpPr>
        <dsp:cNvPr id="0" name=""/>
        <dsp:cNvSpPr/>
      </dsp:nvSpPr>
      <dsp:spPr>
        <a:xfrm>
          <a:off x="4058340" y="3273662"/>
          <a:ext cx="1193268" cy="1193268"/>
        </a:xfrm>
        <a:prstGeom prst="ellipse">
          <a:avLst/>
        </a:prstGeom>
        <a:solidFill>
          <a:schemeClr val="tx2">
            <a:lumMod val="1000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dirty="0"/>
            <a:t>Notify Farmers</a:t>
          </a:r>
        </a:p>
      </dsp:txBody>
      <dsp:txXfrm>
        <a:off x="4233090" y="3448412"/>
        <a:ext cx="843768" cy="843768"/>
      </dsp:txXfrm>
    </dsp:sp>
    <dsp:sp modelId="{75169350-5315-4E84-A75F-BEB596A5DE61}">
      <dsp:nvSpPr>
        <dsp:cNvPr id="0" name=""/>
        <dsp:cNvSpPr/>
      </dsp:nvSpPr>
      <dsp:spPr>
        <a:xfrm>
          <a:off x="1931855" y="3273662"/>
          <a:ext cx="1193268" cy="1193268"/>
        </a:xfrm>
        <a:prstGeom prst="ellipse">
          <a:avLst/>
        </a:prstGeom>
        <a:solidFill>
          <a:schemeClr val="tx2">
            <a:lumMod val="1000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dirty="0"/>
            <a:t>Wait for their confirmation</a:t>
          </a:r>
        </a:p>
      </dsp:txBody>
      <dsp:txXfrm>
        <a:off x="2106605" y="3448412"/>
        <a:ext cx="843768" cy="843768"/>
      </dsp:txXfrm>
    </dsp:sp>
    <dsp:sp modelId="{DF2A6E71-7EE6-4C42-8141-F414A484D04C}">
      <dsp:nvSpPr>
        <dsp:cNvPr id="0" name=""/>
        <dsp:cNvSpPr/>
      </dsp:nvSpPr>
      <dsp:spPr>
        <a:xfrm>
          <a:off x="1274736" y="1251255"/>
          <a:ext cx="1193268" cy="1193268"/>
        </a:xfrm>
        <a:prstGeom prst="ellipse">
          <a:avLst/>
        </a:prstGeom>
        <a:solidFill>
          <a:schemeClr val="tx2">
            <a:lumMod val="1000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US" sz="1100" kern="1200" dirty="0"/>
            <a:t>Update Timeline</a:t>
          </a:r>
        </a:p>
      </dsp:txBody>
      <dsp:txXfrm>
        <a:off x="1449486" y="1426005"/>
        <a:ext cx="843768" cy="84376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9145D6-520E-40AD-8EEB-F18A32F5A916}">
      <dsp:nvSpPr>
        <dsp:cNvPr id="0" name=""/>
        <dsp:cNvSpPr/>
      </dsp:nvSpPr>
      <dsp:spPr>
        <a:xfrm rot="5400000">
          <a:off x="2348556" y="709976"/>
          <a:ext cx="1542464" cy="1341944"/>
        </a:xfrm>
        <a:prstGeom prst="hexagon">
          <a:avLst>
            <a:gd name="adj" fmla="val 25000"/>
            <a:gd name="vf" fmla="val 115470"/>
          </a:avLst>
        </a:prstGeom>
        <a:solidFill>
          <a:schemeClr val="bg2">
            <a:lumMod val="7500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Prescribing and Providing Medicine if Necessary</a:t>
          </a:r>
        </a:p>
      </dsp:txBody>
      <dsp:txXfrm rot="-5400000">
        <a:off x="2657936" y="850083"/>
        <a:ext cx="923704" cy="1061730"/>
      </dsp:txXfrm>
    </dsp:sp>
    <dsp:sp modelId="{3A5D770A-D80C-445B-AE6F-C0E1790CFC5C}">
      <dsp:nvSpPr>
        <dsp:cNvPr id="0" name=""/>
        <dsp:cNvSpPr/>
      </dsp:nvSpPr>
      <dsp:spPr>
        <a:xfrm>
          <a:off x="3831481" y="926917"/>
          <a:ext cx="1721390" cy="925478"/>
        </a:xfrm>
        <a:prstGeom prst="rect">
          <a:avLst/>
        </a:prstGeom>
        <a:noFill/>
        <a:ln>
          <a:noFill/>
        </a:ln>
        <a:effectLst/>
      </dsp:spPr>
      <dsp:style>
        <a:lnRef idx="0">
          <a:scrgbClr r="0" g="0" b="0"/>
        </a:lnRef>
        <a:fillRef idx="0">
          <a:scrgbClr r="0" g="0" b="0"/>
        </a:fillRef>
        <a:effectRef idx="0">
          <a:scrgbClr r="0" g="0" b="0"/>
        </a:effectRef>
        <a:fontRef idx="minor"/>
      </dsp:style>
    </dsp:sp>
    <dsp:sp modelId="{8CA22359-694F-4D9E-81C6-B3266C427BC2}">
      <dsp:nvSpPr>
        <dsp:cNvPr id="0" name=""/>
        <dsp:cNvSpPr/>
      </dsp:nvSpPr>
      <dsp:spPr>
        <a:xfrm rot="5400000">
          <a:off x="899256" y="709976"/>
          <a:ext cx="1542464" cy="1341944"/>
        </a:xfrm>
        <a:prstGeom prst="hexagon">
          <a:avLst>
            <a:gd name="adj" fmla="val 25000"/>
            <a:gd name="vf" fmla="val 115470"/>
          </a:avLst>
        </a:prstGeom>
        <a:solidFill>
          <a:schemeClr val="bg2">
            <a:lumMod val="7500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r>
            <a:rPr lang="en-US" sz="1200" kern="1200" dirty="0"/>
            <a:t>Regular Check Up via qualified Veterinarian</a:t>
          </a:r>
        </a:p>
      </dsp:txBody>
      <dsp:txXfrm rot="-5400000">
        <a:off x="1208636" y="850083"/>
        <a:ext cx="923704" cy="1061730"/>
      </dsp:txXfrm>
    </dsp:sp>
    <dsp:sp modelId="{F21AE1DC-DF33-4326-8317-D42425202AFE}">
      <dsp:nvSpPr>
        <dsp:cNvPr id="0" name=""/>
        <dsp:cNvSpPr/>
      </dsp:nvSpPr>
      <dsp:spPr>
        <a:xfrm rot="5400000">
          <a:off x="1621130" y="2019219"/>
          <a:ext cx="1542464" cy="1341944"/>
        </a:xfrm>
        <a:prstGeom prst="hexagon">
          <a:avLst>
            <a:gd name="adj" fmla="val 25000"/>
            <a:gd name="vf" fmla="val 115470"/>
          </a:avLst>
        </a:prstGeom>
        <a:solidFill>
          <a:schemeClr val="tx2">
            <a:lumMod val="2500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Health Quality of every Cattle maintained Properly</a:t>
          </a:r>
        </a:p>
      </dsp:txBody>
      <dsp:txXfrm rot="-5400000">
        <a:off x="1930510" y="2159326"/>
        <a:ext cx="923704" cy="1061730"/>
      </dsp:txXfrm>
    </dsp:sp>
    <dsp:sp modelId="{70C9E46C-6331-4529-9872-E0F17C1C58BB}">
      <dsp:nvSpPr>
        <dsp:cNvPr id="0" name=""/>
        <dsp:cNvSpPr/>
      </dsp:nvSpPr>
      <dsp:spPr>
        <a:xfrm>
          <a:off x="0" y="2227452"/>
          <a:ext cx="1665861" cy="9254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r" defTabSz="533400">
            <a:lnSpc>
              <a:spcPct val="90000"/>
            </a:lnSpc>
            <a:spcBef>
              <a:spcPct val="0"/>
            </a:spcBef>
            <a:spcAft>
              <a:spcPct val="35000"/>
            </a:spcAft>
            <a:buNone/>
          </a:pPr>
          <a:endParaRPr lang="en-US" sz="1200" kern="1200" dirty="0"/>
        </a:p>
      </dsp:txBody>
      <dsp:txXfrm>
        <a:off x="0" y="2227452"/>
        <a:ext cx="1665861" cy="925478"/>
      </dsp:txXfrm>
    </dsp:sp>
    <dsp:sp modelId="{DFD7F214-3C4A-49E7-A426-017D1CEE18ED}">
      <dsp:nvSpPr>
        <dsp:cNvPr id="0" name=""/>
        <dsp:cNvSpPr/>
      </dsp:nvSpPr>
      <dsp:spPr>
        <a:xfrm rot="5400000">
          <a:off x="3070429" y="2019219"/>
          <a:ext cx="1542464" cy="1341944"/>
        </a:xfrm>
        <a:prstGeom prst="hexagon">
          <a:avLst>
            <a:gd name="adj" fmla="val 25000"/>
            <a:gd name="vf" fmla="val 115470"/>
          </a:avLst>
        </a:prstGeom>
        <a:solidFill>
          <a:schemeClr val="tx2">
            <a:lumMod val="2500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r>
            <a:rPr lang="en-US" sz="1300" kern="1200" dirty="0"/>
            <a:t>At time of any injury, instant support from vet team</a:t>
          </a:r>
        </a:p>
      </dsp:txBody>
      <dsp:txXfrm rot="-5400000">
        <a:off x="3379809" y="2159326"/>
        <a:ext cx="923704" cy="1061730"/>
      </dsp:txXfrm>
    </dsp:sp>
    <dsp:sp modelId="{E4CE769C-3033-42DA-B266-7C1B003B2610}">
      <dsp:nvSpPr>
        <dsp:cNvPr id="0" name=""/>
        <dsp:cNvSpPr/>
      </dsp:nvSpPr>
      <dsp:spPr>
        <a:xfrm rot="5400000">
          <a:off x="2348556" y="3328463"/>
          <a:ext cx="1542464" cy="1341944"/>
        </a:xfrm>
        <a:prstGeom prst="hexagon">
          <a:avLst>
            <a:gd name="adj" fmla="val 25000"/>
            <a:gd name="vf" fmla="val 115470"/>
          </a:avLst>
        </a:prstGeom>
        <a:solidFill>
          <a:srgbClr val="002060"/>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Prevention of any flu expansion, resulting profit of farmers</a:t>
          </a:r>
        </a:p>
      </dsp:txBody>
      <dsp:txXfrm rot="-5400000">
        <a:off x="2657936" y="3468570"/>
        <a:ext cx="923704" cy="1061730"/>
      </dsp:txXfrm>
    </dsp:sp>
    <dsp:sp modelId="{E3F3EDC3-C4AD-44BC-9025-E074C426E82E}">
      <dsp:nvSpPr>
        <dsp:cNvPr id="0" name=""/>
        <dsp:cNvSpPr/>
      </dsp:nvSpPr>
      <dsp:spPr>
        <a:xfrm>
          <a:off x="3831481" y="3536696"/>
          <a:ext cx="1721390" cy="925478"/>
        </a:xfrm>
        <a:prstGeom prst="rect">
          <a:avLst/>
        </a:prstGeom>
        <a:noFill/>
        <a:ln>
          <a:noFill/>
        </a:ln>
        <a:effectLst/>
      </dsp:spPr>
      <dsp:style>
        <a:lnRef idx="0">
          <a:scrgbClr r="0" g="0" b="0"/>
        </a:lnRef>
        <a:fillRef idx="0">
          <a:scrgbClr r="0" g="0" b="0"/>
        </a:fillRef>
        <a:effectRef idx="0">
          <a:scrgbClr r="0" g="0" b="0"/>
        </a:effectRef>
        <a:fontRef idx="minor"/>
      </dsp:style>
    </dsp:sp>
    <dsp:sp modelId="{58698A08-DD50-4DCE-934D-7A4B0094B895}">
      <dsp:nvSpPr>
        <dsp:cNvPr id="0" name=""/>
        <dsp:cNvSpPr/>
      </dsp:nvSpPr>
      <dsp:spPr>
        <a:xfrm rot="5400000">
          <a:off x="899256" y="3328463"/>
          <a:ext cx="1542464" cy="1341944"/>
        </a:xfrm>
        <a:prstGeom prst="hexagon">
          <a:avLst>
            <a:gd name="adj" fmla="val 25000"/>
            <a:gd name="vf" fmla="val 115470"/>
          </a:avLst>
        </a:prstGeom>
        <a:solidFill>
          <a:srgbClr val="002060"/>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r>
            <a:rPr lang="en-US" sz="1200" kern="1200" dirty="0"/>
            <a:t>More veterinarian will get opportunity</a:t>
          </a:r>
        </a:p>
      </dsp:txBody>
      <dsp:txXfrm rot="-5400000">
        <a:off x="1208636" y="3468570"/>
        <a:ext cx="923704" cy="106173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55D1411-E36E-451E-B4B7-F762D8C7FE32}">
      <dsp:nvSpPr>
        <dsp:cNvPr id="0" name=""/>
        <dsp:cNvSpPr/>
      </dsp:nvSpPr>
      <dsp:spPr>
        <a:xfrm>
          <a:off x="1533497" y="2127644"/>
          <a:ext cx="530379" cy="1010631"/>
        </a:xfrm>
        <a:custGeom>
          <a:avLst/>
          <a:gdLst/>
          <a:ahLst/>
          <a:cxnLst/>
          <a:rect l="0" t="0" r="0" b="0"/>
          <a:pathLst>
            <a:path>
              <a:moveTo>
                <a:pt x="0" y="0"/>
              </a:moveTo>
              <a:lnTo>
                <a:pt x="265189" y="0"/>
              </a:lnTo>
              <a:lnTo>
                <a:pt x="265189" y="1010631"/>
              </a:lnTo>
              <a:lnTo>
                <a:pt x="530379" y="1010631"/>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770153" y="2604426"/>
        <a:ext cx="57067" cy="57067"/>
      </dsp:txXfrm>
    </dsp:sp>
    <dsp:sp modelId="{D4E3EE7E-4A26-46DD-9B92-52A683444F13}">
      <dsp:nvSpPr>
        <dsp:cNvPr id="0" name=""/>
        <dsp:cNvSpPr/>
      </dsp:nvSpPr>
      <dsp:spPr>
        <a:xfrm>
          <a:off x="1533497" y="2081924"/>
          <a:ext cx="530379" cy="91440"/>
        </a:xfrm>
        <a:custGeom>
          <a:avLst/>
          <a:gdLst/>
          <a:ahLst/>
          <a:cxnLst/>
          <a:rect l="0" t="0" r="0" b="0"/>
          <a:pathLst>
            <a:path>
              <a:moveTo>
                <a:pt x="0" y="45720"/>
              </a:moveTo>
              <a:lnTo>
                <a:pt x="530379" y="45720"/>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785427" y="2114385"/>
        <a:ext cx="26518" cy="26518"/>
      </dsp:txXfrm>
    </dsp:sp>
    <dsp:sp modelId="{7B765BB7-5942-49B1-967A-6C40F4EE7921}">
      <dsp:nvSpPr>
        <dsp:cNvPr id="0" name=""/>
        <dsp:cNvSpPr/>
      </dsp:nvSpPr>
      <dsp:spPr>
        <a:xfrm>
          <a:off x="1533497" y="1117013"/>
          <a:ext cx="530379" cy="1010631"/>
        </a:xfrm>
        <a:custGeom>
          <a:avLst/>
          <a:gdLst/>
          <a:ahLst/>
          <a:cxnLst/>
          <a:rect l="0" t="0" r="0" b="0"/>
          <a:pathLst>
            <a:path>
              <a:moveTo>
                <a:pt x="0" y="1010631"/>
              </a:moveTo>
              <a:lnTo>
                <a:pt x="265189" y="1010631"/>
              </a:lnTo>
              <a:lnTo>
                <a:pt x="265189" y="0"/>
              </a:lnTo>
              <a:lnTo>
                <a:pt x="530379" y="0"/>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770153" y="1593795"/>
        <a:ext cx="57067" cy="57067"/>
      </dsp:txXfrm>
    </dsp:sp>
    <dsp:sp modelId="{4E488C7A-6E20-4337-87FB-E693AFE68F2D}">
      <dsp:nvSpPr>
        <dsp:cNvPr id="0" name=""/>
        <dsp:cNvSpPr/>
      </dsp:nvSpPr>
      <dsp:spPr>
        <a:xfrm rot="16200000">
          <a:off x="-998399" y="1723392"/>
          <a:ext cx="4255289" cy="808504"/>
        </a:xfrm>
        <a:prstGeom prst="rect">
          <a:avLst/>
        </a:prstGeom>
        <a:solidFill>
          <a:schemeClr val="bg2"/>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kern="1200" dirty="0"/>
            <a:t>Vet plan initiative</a:t>
          </a:r>
        </a:p>
      </dsp:txBody>
      <dsp:txXfrm>
        <a:off x="-998399" y="1723392"/>
        <a:ext cx="4255289" cy="808504"/>
      </dsp:txXfrm>
    </dsp:sp>
    <dsp:sp modelId="{81D20CFC-D67E-47DF-81D6-32EF6023483C}">
      <dsp:nvSpPr>
        <dsp:cNvPr id="0" name=""/>
        <dsp:cNvSpPr/>
      </dsp:nvSpPr>
      <dsp:spPr>
        <a:xfrm>
          <a:off x="2063877" y="712760"/>
          <a:ext cx="2651896" cy="808504"/>
        </a:xfrm>
        <a:prstGeom prst="rect">
          <a:avLst/>
        </a:prstGeom>
        <a:solidFill>
          <a:schemeClr val="tx2">
            <a:lumMod val="1000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Sole purpose to provide Halal products to customer</a:t>
          </a:r>
        </a:p>
      </dsp:txBody>
      <dsp:txXfrm>
        <a:off x="2063877" y="712760"/>
        <a:ext cx="2651896" cy="808504"/>
      </dsp:txXfrm>
    </dsp:sp>
    <dsp:sp modelId="{8DD6D310-4898-4576-B565-01384ABF1A5A}">
      <dsp:nvSpPr>
        <dsp:cNvPr id="0" name=""/>
        <dsp:cNvSpPr/>
      </dsp:nvSpPr>
      <dsp:spPr>
        <a:xfrm>
          <a:off x="2063877" y="1723392"/>
          <a:ext cx="2651896" cy="808504"/>
        </a:xfrm>
        <a:prstGeom prst="rect">
          <a:avLst/>
        </a:prstGeom>
        <a:solidFill>
          <a:schemeClr val="tx2">
            <a:lumMod val="1000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Reducing losses of farmers </a:t>
          </a:r>
        </a:p>
      </dsp:txBody>
      <dsp:txXfrm>
        <a:off x="2063877" y="1723392"/>
        <a:ext cx="2651896" cy="808504"/>
      </dsp:txXfrm>
    </dsp:sp>
    <dsp:sp modelId="{D122D837-25D3-47DB-85CE-B018C16DDC02}">
      <dsp:nvSpPr>
        <dsp:cNvPr id="0" name=""/>
        <dsp:cNvSpPr/>
      </dsp:nvSpPr>
      <dsp:spPr>
        <a:xfrm>
          <a:off x="2063877" y="2734023"/>
          <a:ext cx="2651896" cy="808504"/>
        </a:xfrm>
        <a:prstGeom prst="rect">
          <a:avLst/>
        </a:prstGeom>
        <a:solidFill>
          <a:schemeClr val="tx2">
            <a:lumMod val="1000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Involving more quality veterinarian for service</a:t>
          </a:r>
        </a:p>
      </dsp:txBody>
      <dsp:txXfrm>
        <a:off x="2063877" y="2734023"/>
        <a:ext cx="2651896" cy="808504"/>
      </dsp:txXfrm>
    </dsp:sp>
  </dsp:spTree>
</dsp:drawing>
</file>

<file path=ppt/diagrams/layout1.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9/layout/ReverseList">
  <dgm:title val=""/>
  <dgm:desc val=""/>
  <dgm:catLst>
    <dgm:cat type="relationship" pri="3800"/>
  </dgm:catLst>
  <dgm:samp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ampData>
  <dgm:style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tyleData>
  <dgm:clr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clrData>
  <dgm:layoutNode name="Name0">
    <dgm:varLst>
      <dgm:chMax val="2"/>
      <dgm:chPref val="2"/>
      <dgm:animLvl val="lvl"/>
    </dgm:varLst>
    <dgm:choose name="Name1">
      <dgm:if name="Name2" axis="ch" ptType="node" func="cnt" op="lte" val="1">
        <dgm:alg type="composite">
          <dgm:param type="ar" val="0.9993"/>
        </dgm:alg>
      </dgm:if>
      <dgm:else name="Name3">
        <dgm:alg type="composite">
          <dgm:param type="ar" val="0.8036"/>
        </dgm:alg>
      </dgm:else>
    </dgm:choose>
    <dgm:shape xmlns:r="http://schemas.openxmlformats.org/officeDocument/2006/relationships" r:blip="">
      <dgm:adjLst/>
    </dgm:shape>
    <dgm:choose name="Name4">
      <dgm:if name="Name5" axis="ch" ptType="node" func="cnt" op="lte" val="1">
        <dgm:constrLst>
          <dgm:constr type="primFontSz" for="des" ptType="node" op="equ" val="65"/>
          <dgm:constr type="l" for="ch" forName="LeftNode" refType="w" fact="0"/>
          <dgm:constr type="t" for="ch" forName="LeftNode" refType="h" fact="0.25"/>
          <dgm:constr type="w" for="ch" forName="LeftNode" refType="w" fact="0.5"/>
          <dgm:constr type="h" for="ch" forName="LeftNode" refType="h"/>
          <dgm:constr type="l" for="ch" forName="LeftText" refType="w" fact="0"/>
          <dgm:constr type="t" for="ch" forName="LeftText" refType="h" fact="0.25"/>
          <dgm:constr type="w" for="ch" forName="LeftText" refType="w" fact="0.5"/>
          <dgm:constr type="h" for="ch" forName="LeftText" refType="h"/>
        </dgm:constrLst>
      </dgm:if>
      <dgm:else name="Name6">
        <dgm:constrLst>
          <dgm:constr type="primFontSz" for="des" ptType="node" op="equ" val="65"/>
          <dgm:constr type="l" for="ch" forName="LeftNode" refType="w" fact="0"/>
          <dgm:constr type="t" for="ch" forName="LeftNode" refType="h" fact="0.1786"/>
          <dgm:constr type="w" for="ch" forName="LeftNode" refType="w" fact="0.4889"/>
          <dgm:constr type="h" for="ch" forName="LeftNode" refType="h" fact="0.6429"/>
          <dgm:constr type="l" for="ch" forName="LeftText" refType="w" fact="0"/>
          <dgm:constr type="t" for="ch" forName="LeftText" refType="h" fact="0.1786"/>
          <dgm:constr type="w" for="ch" forName="LeftText" refType="w" fact="0.4889"/>
          <dgm:constr type="h" for="ch" forName="LeftText" refType="h" fact="0.6429"/>
          <dgm:constr type="l" for="ch" forName="RightNode" refType="w" fact="0.5111"/>
          <dgm:constr type="t" for="ch" forName="RightNode" refType="h" fact="0.1786"/>
          <dgm:constr type="w" for="ch" forName="RightNode" refType="w" fact="0.4889"/>
          <dgm:constr type="h" for="ch" forName="RightNode" refType="h" fact="0.6429"/>
          <dgm:constr type="l" for="ch" forName="RightText" refType="w" fact="0.5111"/>
          <dgm:constr type="t" for="ch" forName="RightText" refType="h" fact="0.1786"/>
          <dgm:constr type="w" for="ch" forName="RightText" refType="w" fact="0.4889"/>
          <dgm:constr type="h" for="ch" forName="RightText" refType="h" fact="0.6429"/>
          <dgm:constr type="l" for="ch" forName="TopArrow" refType="w" fact="0.2444"/>
          <dgm:constr type="t" for="ch" forName="TopArrow" refType="h" fact="0"/>
          <dgm:constr type="w" for="ch" forName="TopArrow" refType="w" fact="0.5111"/>
          <dgm:constr type="h" for="ch" forName="TopArrow" refType="h" fact="0.4107"/>
          <dgm:constr type="l" for="ch" forName="BottomArrow" refType="w" fact="0.2444"/>
          <dgm:constr type="t" for="ch" forName="BottomArrow" refType="h" fact="0.5893"/>
          <dgm:constr type="w" for="ch" forName="BottomArrow" refType="w" fact="0.5111"/>
          <dgm:constr type="h" for="ch" forName="BottomArrow" refType="h" fact="0.4107"/>
        </dgm:constrLst>
      </dgm:else>
    </dgm:choose>
    <dgm:choose name="Name7">
      <dgm:if name="Name8" axis="ch" ptType="node" func="cnt" op="gte" val="1">
        <dgm:layoutNode name="LeftText" styleLbl="revTx" moveWith="LeftNode">
          <dgm:varLst>
            <dgm:bulletEnabled val="1"/>
          </dgm:varLst>
          <dgm:alg type="tx">
            <dgm:param type="txAnchorVert" val="t"/>
            <dgm:param type="parTxLTRAlign" val="l"/>
          </dgm:alg>
          <dgm:choose name="Name9">
            <dgm:if name="Name10" axis="ch" ptType="node" func="cnt" op="lte" val="1">
              <dgm:shape xmlns:r="http://schemas.openxmlformats.org/officeDocument/2006/relationships" type="roundRect" r:blip="" hideGeom="1">
                <dgm:adjLst>
                  <dgm:adj idx="1" val="0.1667"/>
                  <dgm:adj idx="2" val="0"/>
                </dgm:adjLst>
              </dgm:shape>
              <dgm:presOf axis="ch desOrSelf" ptType="node node" st="1 1" cnt="1 0"/>
              <dgm:constrLst>
                <dgm:constr type="lMarg" refType="primFontSz" fact="0.3"/>
                <dgm:constr type="rMarg" refType="primFontSz" fact="0.3"/>
                <dgm:constr type="tMarg" refType="primFontSz" fact="0.5"/>
                <dgm:constr type="bMarg" refType="primFontSz" fact="0.5"/>
              </dgm:constrLst>
            </dgm:if>
            <dgm:else name="Name11">
              <dgm:shape xmlns:r="http://schemas.openxmlformats.org/officeDocument/2006/relationships" rot="270" type="round2SameRect" r:blip="" hideGeom="1">
                <dgm:adjLst>
                  <dgm:adj idx="1" val="0.1667"/>
                  <dgm:adj idx="2" val="0"/>
                </dgm:adjLst>
              </dgm:shape>
              <dgm:presOf axis="ch desOrSelf" ptType="node node" st="1 1" cnt="1 0"/>
              <dgm:constrLst>
                <dgm:constr type="lMarg" refType="primFontSz" fact="0.3"/>
                <dgm:constr type="rMarg" refType="primFontSz" fact="0.45"/>
                <dgm:constr type="tMarg" refType="primFontSz" fact="0.5"/>
                <dgm:constr type="bMarg" refType="primFontSz" fact="0.5"/>
              </dgm:constrLst>
            </dgm:else>
          </dgm:choose>
          <dgm:ruleLst>
            <dgm:rule type="primFontSz" val="5" fact="NaN" max="NaN"/>
          </dgm:ruleLst>
        </dgm:layoutNode>
        <dgm:layoutNode name="LeftNode" styleLbl="bgImgPlace1">
          <dgm:varLst>
            <dgm:chMax val="2"/>
            <dgm:chPref val="2"/>
          </dgm:varLst>
          <dgm:alg type="sp"/>
          <dgm:choose name="Name12">
            <dgm:if name="Name13" axis="ch" ptType="node" func="cnt" op="lte" val="1">
              <dgm:shape xmlns:r="http://schemas.openxmlformats.org/officeDocument/2006/relationships" type="roundRect" r:blip="">
                <dgm:adjLst>
                  <dgm:adj idx="1" val="0.1667"/>
                  <dgm:adj idx="2" val="0"/>
                </dgm:adjLst>
              </dgm:shape>
            </dgm:if>
            <dgm:else name="Name14">
              <dgm:shape xmlns:r="http://schemas.openxmlformats.org/officeDocument/2006/relationships" rot="270" type="round2SameRect" r:blip="">
                <dgm:adjLst>
                  <dgm:adj idx="1" val="0.1667"/>
                  <dgm:adj idx="2" val="0"/>
                </dgm:adjLst>
              </dgm:shape>
            </dgm:else>
          </dgm:choose>
          <dgm:presOf axis="ch desOrSelf" ptType="node node" st="1 1" cnt="1 0"/>
        </dgm:layoutNode>
        <dgm:choose name="Name15">
          <dgm:if name="Name16" axis="ch" ptType="node" func="cnt" op="gte" val="2">
            <dgm:layoutNode name="RightText" styleLbl="revTx" moveWith="RightNode">
              <dgm:varLst>
                <dgm:bulletEnabled val="1"/>
              </dgm:varLst>
              <dgm:alg type="tx">
                <dgm:param type="txAnchorVert" val="t"/>
                <dgm:param type="parTxLTRAlign" val="l"/>
              </dgm:alg>
              <dgm:shape xmlns:r="http://schemas.openxmlformats.org/officeDocument/2006/relationships" rot="90" type="round2SameRect" r:blip="" hideGeom="1">
                <dgm:adjLst>
                  <dgm:adj idx="1" val="0.1667"/>
                  <dgm:adj idx="2" val="0"/>
                </dgm:adjLst>
              </dgm:shape>
              <dgm:presOf axis="ch desOrSelf" ptType="node node" st="2 1" cnt="1 0"/>
              <dgm:constrLst>
                <dgm:constr type="lMarg" refType="primFontSz" fact="0.45"/>
                <dgm:constr type="rMarg" refType="primFontSz" fact="0.3"/>
                <dgm:constr type="tMarg" refType="primFontSz" fact="0.5"/>
                <dgm:constr type="bMarg" refType="primFontSz" fact="0.5"/>
              </dgm:constrLst>
              <dgm:ruleLst>
                <dgm:rule type="primFontSz" val="5" fact="NaN" max="NaN"/>
              </dgm:ruleLst>
            </dgm:layoutNode>
            <dgm:layoutNode name="RightNode" styleLbl="bgImgPlace1">
              <dgm:varLst>
                <dgm:chMax val="0"/>
                <dgm:chPref val="0"/>
              </dgm:varLst>
              <dgm:alg type="sp"/>
              <dgm:shape xmlns:r="http://schemas.openxmlformats.org/officeDocument/2006/relationships" rot="90" type="round2SameRect" r:blip="">
                <dgm:adjLst>
                  <dgm:adj idx="1" val="0.1667"/>
                  <dgm:adj idx="2" val="0"/>
                </dgm:adjLst>
              </dgm:shape>
              <dgm:presOf axis="ch desOrSelf" ptType="node node" st="2 1" cnt="1 0"/>
            </dgm:layoutNode>
            <dgm:layoutNode name="TopArrow">
              <dgm:alg type="sp"/>
              <dgm:shape xmlns:r="http://schemas.openxmlformats.org/officeDocument/2006/relationships" type="circularArrow" r:blip="">
                <dgm:adjLst>
                  <dgm:adj idx="1" val="0.125"/>
                  <dgm:adj idx="2" val="19.0387"/>
                  <dgm:adj idx="3" val="-19.0387"/>
                  <dgm:adj idx="4" val="180"/>
                  <dgm:adj idx="5" val="0.125"/>
                </dgm:adjLst>
              </dgm:shape>
              <dgm:presOf/>
            </dgm:layoutNode>
            <dgm:layoutNode name="BottomArrow">
              <dgm:alg type="sp"/>
              <dgm:shape xmlns:r="http://schemas.openxmlformats.org/officeDocument/2006/relationships" rot="180" type="circularArrow" r:blip="">
                <dgm:adjLst>
                  <dgm:adj idx="1" val="0.125"/>
                  <dgm:adj idx="2" val="19.0387"/>
                  <dgm:adj idx="3" val="-19.0387"/>
                  <dgm:adj idx="4" val="180"/>
                  <dgm:adj idx="5" val="0.125"/>
                </dgm:adjLst>
              </dgm:shape>
              <dgm:presOf/>
            </dgm:layoutNode>
          </dgm:if>
          <dgm:else name="Name17"/>
        </dgm:choose>
      </dgm:if>
      <dgm:else name="Name18"/>
    </dgm:choose>
  </dgm:layoutNode>
</dgm:layoutDef>
</file>

<file path=ppt/diagrams/layout5.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48DAE1-AE98-4977-9813-99043BEA4C4A}" type="datetimeFigureOut">
              <a:rPr lang="en-US" smtClean="0"/>
              <a:t>17-Jun-23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C7627B7-E04E-4306-98F2-113EB67E7659}" type="slidenum">
              <a:rPr lang="en-US" smtClean="0"/>
              <a:t>‹#›</a:t>
            </a:fld>
            <a:endParaRPr lang="en-US"/>
          </a:p>
        </p:txBody>
      </p:sp>
    </p:spTree>
    <p:extLst>
      <p:ext uri="{BB962C8B-B14F-4D97-AF65-F5344CB8AC3E}">
        <p14:creationId xmlns:p14="http://schemas.microsoft.com/office/powerpoint/2010/main" val="28756575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a:r>
            <a:r>
              <a:rPr lang="en-US" baseline="0" dirty="0"/>
              <a:t> ADVANCED SEARCHING &amp; FILTERING</a:t>
            </a:r>
            <a:endParaRPr lang="bn-BD" dirty="0"/>
          </a:p>
        </p:txBody>
      </p:sp>
      <p:sp>
        <p:nvSpPr>
          <p:cNvPr id="4" name="Slide Number Placeholder 3"/>
          <p:cNvSpPr>
            <a:spLocks noGrp="1"/>
          </p:cNvSpPr>
          <p:nvPr>
            <p:ph type="sldNum" sz="quarter" idx="10"/>
          </p:nvPr>
        </p:nvSpPr>
        <p:spPr/>
        <p:txBody>
          <a:bodyPr/>
          <a:lstStyle/>
          <a:p>
            <a:fld id="{31115480-7242-47CC-86BD-8C6EC30BEB08}" type="slidenum">
              <a:rPr lang="bn-BD" smtClean="0"/>
              <a:t>20</a:t>
            </a:fld>
            <a:endParaRPr lang="bn-BD"/>
          </a:p>
        </p:txBody>
      </p:sp>
    </p:spTree>
    <p:extLst>
      <p:ext uri="{BB962C8B-B14F-4D97-AF65-F5344CB8AC3E}">
        <p14:creationId xmlns:p14="http://schemas.microsoft.com/office/powerpoint/2010/main" val="42630277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A0C0817-A112-4847-8014-A94B7D2A4EA3}" type="datetime1">
              <a:rPr lang="en-US" smtClean="0"/>
              <a:t>17-Jun-23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97320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17-Jun-23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17555083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17-Jun-23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484901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17-Jun-23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11280167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FA2B21-3FCD-4721-B95C-427943F61125}" type="datetime1">
              <a:rPr lang="en-US" smtClean="0"/>
              <a:t>17-Jun-23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03393184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17-Jun-23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457669800"/>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6FA2B21-3FCD-4721-B95C-427943F61125}" type="datetime1">
              <a:rPr lang="en-US" smtClean="0"/>
              <a:t>17-Jun-23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7661464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17-Jun-23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41853061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17-Jun-23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880424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17-Jun-23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8702514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C646AA-F36E-4540-911D-FFFC0A0EF24A}" type="datetime1">
              <a:rPr lang="en-US" smtClean="0"/>
              <a:t>17-Jun-23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85602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17-Jun-23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194967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17-Jun-23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8445273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17-Jun-23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1117279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17-Jun-23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41182649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8D12A6-918A-48BD-8CB9-CA713993B0EA}" type="datetime1">
              <a:rPr lang="en-US" smtClean="0"/>
              <a:t>17-Jun-23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2932246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778CE86-875F-4587-BCF6-FA054AFC0D53}" type="datetime1">
              <a:rPr lang="en-US" smtClean="0"/>
              <a:pPr/>
              <a:t>17-Jun-23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8666584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F6FA2B21-3FCD-4721-B95C-427943F61125}" type="datetime1">
              <a:rPr lang="en-US" smtClean="0"/>
              <a:t>17-Jun-23</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116899283"/>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Lst>
  <p:hf sldNum="0" hdr="0" ftr="0" dt="0"/>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diagramLayout" Target="../diagrams/layout2.xml"/><Relationship Id="rId7" Type="http://schemas.openxmlformats.org/officeDocument/2006/relationships/image" Target="../media/image16.jpeg"/><Relationship Id="rId2" Type="http://schemas.openxmlformats.org/officeDocument/2006/relationships/diagramData" Target="../diagrams/data2.xml"/><Relationship Id="rId1" Type="http://schemas.openxmlformats.org/officeDocument/2006/relationships/slideLayout" Target="../slideLayouts/slideLayout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8" Type="http://schemas.openxmlformats.org/officeDocument/2006/relationships/diagramLayout" Target="../diagrams/layout4.xml"/><Relationship Id="rId13" Type="http://schemas.openxmlformats.org/officeDocument/2006/relationships/diagramLayout" Target="../diagrams/layout5.xml"/><Relationship Id="rId3" Type="http://schemas.openxmlformats.org/officeDocument/2006/relationships/diagramLayout" Target="../diagrams/layout3.xml"/><Relationship Id="rId7" Type="http://schemas.openxmlformats.org/officeDocument/2006/relationships/diagramData" Target="../diagrams/data4.xml"/><Relationship Id="rId12" Type="http://schemas.openxmlformats.org/officeDocument/2006/relationships/diagramData" Target="../diagrams/data5.xml"/><Relationship Id="rId2" Type="http://schemas.openxmlformats.org/officeDocument/2006/relationships/diagramData" Target="../diagrams/data3.xml"/><Relationship Id="rId16" Type="http://schemas.microsoft.com/office/2007/relationships/diagramDrawing" Target="../diagrams/drawing5.xml"/><Relationship Id="rId1" Type="http://schemas.openxmlformats.org/officeDocument/2006/relationships/slideLayout" Target="../slideLayouts/slideLayout4.xml"/><Relationship Id="rId6" Type="http://schemas.microsoft.com/office/2007/relationships/diagramDrawing" Target="../diagrams/drawing3.xml"/><Relationship Id="rId11" Type="http://schemas.microsoft.com/office/2007/relationships/diagramDrawing" Target="../diagrams/drawing4.xml"/><Relationship Id="rId5" Type="http://schemas.openxmlformats.org/officeDocument/2006/relationships/diagramColors" Target="../diagrams/colors3.xml"/><Relationship Id="rId15" Type="http://schemas.openxmlformats.org/officeDocument/2006/relationships/diagramColors" Target="../diagrams/colors5.xml"/><Relationship Id="rId10" Type="http://schemas.openxmlformats.org/officeDocument/2006/relationships/diagramColors" Target="../diagrams/colors4.xml"/><Relationship Id="rId4" Type="http://schemas.openxmlformats.org/officeDocument/2006/relationships/diagramQuickStyle" Target="../diagrams/quickStyle3.xml"/><Relationship Id="rId9" Type="http://schemas.openxmlformats.org/officeDocument/2006/relationships/diagramQuickStyle" Target="../diagrams/quickStyle4.xml"/><Relationship Id="rId14" Type="http://schemas.openxmlformats.org/officeDocument/2006/relationships/diagramQuickStyle" Target="../diagrams/quickStyle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6.png"/><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8317" y="29674"/>
            <a:ext cx="12191980" cy="6858000"/>
          </a:xfrm>
          <a:prstGeom prst="rect">
            <a:avLst/>
          </a:prstGeom>
        </p:spPr>
      </p:pic>
      <p:sp>
        <p:nvSpPr>
          <p:cNvPr id="4" name="Rectangle 3">
            <a:extLst>
              <a:ext uri="{FF2B5EF4-FFF2-40B4-BE49-F238E27FC236}">
                <a16:creationId xmlns:a16="http://schemas.microsoft.com/office/drawing/2014/main" id="{21D92108-BEA2-00CB-8017-4FA7F6D31EEB}"/>
              </a:ext>
            </a:extLst>
          </p:cNvPr>
          <p:cNvSpPr/>
          <p:nvPr/>
        </p:nvSpPr>
        <p:spPr>
          <a:xfrm>
            <a:off x="4732905" y="1575539"/>
            <a:ext cx="6665844" cy="4240696"/>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20C5AD4D-7EBD-2D22-5C2D-C5BEE3672D8B}"/>
              </a:ext>
            </a:extLst>
          </p:cNvPr>
          <p:cNvSpPr txBox="1"/>
          <p:nvPr/>
        </p:nvSpPr>
        <p:spPr>
          <a:xfrm>
            <a:off x="5278538" y="1575539"/>
            <a:ext cx="5433392" cy="1107996"/>
          </a:xfrm>
          <a:prstGeom prst="rect">
            <a:avLst/>
          </a:prstGeom>
          <a:noFill/>
        </p:spPr>
        <p:txBody>
          <a:bodyPr wrap="square" rtlCol="0">
            <a:spAutoFit/>
          </a:bodyPr>
          <a:lstStyle/>
          <a:p>
            <a:pPr algn="ctr"/>
            <a:r>
              <a:rPr lang="en-US" sz="6600" dirty="0">
                <a:solidFill>
                  <a:schemeClr val="accent5">
                    <a:lumMod val="50000"/>
                  </a:schemeClr>
                </a:solidFill>
              </a:rPr>
              <a:t>MooMarket</a:t>
            </a:r>
          </a:p>
        </p:txBody>
      </p:sp>
      <p:sp>
        <p:nvSpPr>
          <p:cNvPr id="7" name="TextBox 6">
            <a:extLst>
              <a:ext uri="{FF2B5EF4-FFF2-40B4-BE49-F238E27FC236}">
                <a16:creationId xmlns:a16="http://schemas.microsoft.com/office/drawing/2014/main" id="{CADCDAF5-BD1C-D244-7FC5-67FBB5BAA2DF}"/>
              </a:ext>
            </a:extLst>
          </p:cNvPr>
          <p:cNvSpPr txBox="1"/>
          <p:nvPr/>
        </p:nvSpPr>
        <p:spPr>
          <a:xfrm>
            <a:off x="5525532" y="2827943"/>
            <a:ext cx="6250674" cy="2693045"/>
          </a:xfrm>
          <a:prstGeom prst="rect">
            <a:avLst/>
          </a:prstGeom>
          <a:noFill/>
        </p:spPr>
        <p:txBody>
          <a:bodyPr wrap="square" rtlCol="0">
            <a:spAutoFit/>
          </a:bodyPr>
          <a:lstStyle/>
          <a:p>
            <a:pPr>
              <a:spcAft>
                <a:spcPts val="600"/>
              </a:spcAft>
            </a:pPr>
            <a:r>
              <a:rPr lang="en-US" sz="2400" dirty="0">
                <a:solidFill>
                  <a:schemeClr val="accent5">
                    <a:lumMod val="50000"/>
                  </a:schemeClr>
                </a:solidFill>
              </a:rPr>
              <a:t>1905009 – </a:t>
            </a:r>
            <a:r>
              <a:rPr lang="en-US" sz="2400" dirty="0" err="1">
                <a:solidFill>
                  <a:schemeClr val="accent5">
                    <a:lumMod val="50000"/>
                  </a:schemeClr>
                </a:solidFill>
              </a:rPr>
              <a:t>Sidratul</a:t>
            </a:r>
            <a:r>
              <a:rPr lang="en-US" sz="2400" dirty="0">
                <a:solidFill>
                  <a:schemeClr val="accent5">
                    <a:lumMod val="50000"/>
                  </a:schemeClr>
                </a:solidFill>
              </a:rPr>
              <a:t> </a:t>
            </a:r>
            <a:r>
              <a:rPr lang="en-US" sz="2400" dirty="0" err="1">
                <a:solidFill>
                  <a:schemeClr val="accent5">
                    <a:lumMod val="50000"/>
                  </a:schemeClr>
                </a:solidFill>
              </a:rPr>
              <a:t>Muntaha</a:t>
            </a:r>
            <a:r>
              <a:rPr lang="en-US" sz="2400" dirty="0">
                <a:solidFill>
                  <a:schemeClr val="accent5">
                    <a:lumMod val="50000"/>
                  </a:schemeClr>
                </a:solidFill>
              </a:rPr>
              <a:t> Khan</a:t>
            </a:r>
          </a:p>
          <a:p>
            <a:pPr>
              <a:spcAft>
                <a:spcPts val="600"/>
              </a:spcAft>
            </a:pPr>
            <a:r>
              <a:rPr lang="en-US" sz="2400" dirty="0">
                <a:solidFill>
                  <a:schemeClr val="accent5">
                    <a:lumMod val="50000"/>
                  </a:schemeClr>
                </a:solidFill>
              </a:rPr>
              <a:t>1905010 – Md. Muhaiminul Islam Nafi</a:t>
            </a:r>
          </a:p>
          <a:p>
            <a:pPr>
              <a:spcAft>
                <a:spcPts val="600"/>
              </a:spcAft>
            </a:pPr>
            <a:r>
              <a:rPr lang="en-US" sz="2400" dirty="0">
                <a:solidFill>
                  <a:schemeClr val="accent5">
                    <a:lumMod val="50000"/>
                  </a:schemeClr>
                </a:solidFill>
              </a:rPr>
              <a:t>1905020 – Gazi </a:t>
            </a:r>
            <a:r>
              <a:rPr lang="en-US" sz="2400" dirty="0" err="1">
                <a:solidFill>
                  <a:schemeClr val="accent5">
                    <a:lumMod val="50000"/>
                  </a:schemeClr>
                </a:solidFill>
              </a:rPr>
              <a:t>Fardin</a:t>
            </a:r>
            <a:r>
              <a:rPr lang="en-US" sz="2400" dirty="0">
                <a:solidFill>
                  <a:schemeClr val="accent5">
                    <a:lumMod val="50000"/>
                  </a:schemeClr>
                </a:solidFill>
              </a:rPr>
              <a:t> </a:t>
            </a:r>
            <a:r>
              <a:rPr lang="en-US" sz="2400" dirty="0" err="1">
                <a:solidFill>
                  <a:schemeClr val="accent5">
                    <a:lumMod val="50000"/>
                  </a:schemeClr>
                </a:solidFill>
              </a:rPr>
              <a:t>Zafor</a:t>
            </a:r>
            <a:r>
              <a:rPr lang="en-US" sz="2400" dirty="0">
                <a:solidFill>
                  <a:schemeClr val="accent5">
                    <a:lumMod val="50000"/>
                  </a:schemeClr>
                </a:solidFill>
              </a:rPr>
              <a:t> </a:t>
            </a:r>
            <a:r>
              <a:rPr lang="en-US" sz="2400" dirty="0" err="1">
                <a:solidFill>
                  <a:schemeClr val="accent5">
                    <a:lumMod val="50000"/>
                  </a:schemeClr>
                </a:solidFill>
              </a:rPr>
              <a:t>Suvro</a:t>
            </a:r>
            <a:endParaRPr lang="en-US" sz="2400" dirty="0">
              <a:solidFill>
                <a:schemeClr val="accent5">
                  <a:lumMod val="50000"/>
                </a:schemeClr>
              </a:solidFill>
            </a:endParaRPr>
          </a:p>
          <a:p>
            <a:pPr>
              <a:spcAft>
                <a:spcPts val="600"/>
              </a:spcAft>
            </a:pPr>
            <a:r>
              <a:rPr lang="en-US" sz="2400" dirty="0">
                <a:solidFill>
                  <a:schemeClr val="accent5">
                    <a:lumMod val="50000"/>
                  </a:schemeClr>
                </a:solidFill>
              </a:rPr>
              <a:t>1905021 – </a:t>
            </a:r>
            <a:r>
              <a:rPr lang="en-US" sz="2400" dirty="0" err="1">
                <a:solidFill>
                  <a:schemeClr val="accent5">
                    <a:lumMod val="50000"/>
                  </a:schemeClr>
                </a:solidFill>
              </a:rPr>
              <a:t>Sakib</a:t>
            </a:r>
            <a:r>
              <a:rPr lang="en-US" sz="2400" dirty="0">
                <a:solidFill>
                  <a:schemeClr val="accent5">
                    <a:lumMod val="50000"/>
                  </a:schemeClr>
                </a:solidFill>
              </a:rPr>
              <a:t> Mohammed </a:t>
            </a:r>
            <a:r>
              <a:rPr lang="en-US" sz="2400" dirty="0" err="1">
                <a:solidFill>
                  <a:schemeClr val="accent5">
                    <a:lumMod val="50000"/>
                  </a:schemeClr>
                </a:solidFill>
              </a:rPr>
              <a:t>Sobaha</a:t>
            </a:r>
            <a:endParaRPr lang="en-US" sz="2400" dirty="0">
              <a:solidFill>
                <a:schemeClr val="accent5">
                  <a:lumMod val="50000"/>
                </a:schemeClr>
              </a:solidFill>
            </a:endParaRPr>
          </a:p>
          <a:p>
            <a:pPr>
              <a:spcAft>
                <a:spcPts val="600"/>
              </a:spcAft>
            </a:pPr>
            <a:r>
              <a:rPr lang="en-US" sz="2400" dirty="0">
                <a:solidFill>
                  <a:schemeClr val="accent5">
                    <a:lumMod val="50000"/>
                  </a:schemeClr>
                </a:solidFill>
              </a:rPr>
              <a:t>1805017 – Rizvan Jawad </a:t>
            </a:r>
            <a:r>
              <a:rPr lang="en-US" sz="2400" dirty="0" err="1">
                <a:solidFill>
                  <a:schemeClr val="accent5">
                    <a:lumMod val="50000"/>
                  </a:schemeClr>
                </a:solidFill>
              </a:rPr>
              <a:t>Ruhan</a:t>
            </a:r>
            <a:endParaRPr lang="en-US" sz="2400" dirty="0">
              <a:solidFill>
                <a:schemeClr val="accent5">
                  <a:lumMod val="50000"/>
                </a:schemeClr>
              </a:solidFill>
            </a:endParaRPr>
          </a:p>
          <a:p>
            <a:pPr>
              <a:spcAft>
                <a:spcPts val="600"/>
              </a:spcAft>
            </a:pPr>
            <a:r>
              <a:rPr lang="en-US" sz="2400" dirty="0">
                <a:solidFill>
                  <a:schemeClr val="accent5">
                    <a:lumMod val="50000"/>
                  </a:schemeClr>
                </a:solidFill>
              </a:rPr>
              <a:t>1805066 - </a:t>
            </a:r>
            <a:r>
              <a:rPr lang="en-US" sz="2400" dirty="0" err="1">
                <a:solidFill>
                  <a:schemeClr val="accent5">
                    <a:lumMod val="50000"/>
                  </a:schemeClr>
                </a:solidFill>
              </a:rPr>
              <a:t>Najmus</a:t>
            </a:r>
            <a:r>
              <a:rPr lang="en-US" sz="2400" dirty="0">
                <a:solidFill>
                  <a:schemeClr val="accent5">
                    <a:lumMod val="50000"/>
                  </a:schemeClr>
                </a:solidFill>
              </a:rPr>
              <a:t> </a:t>
            </a:r>
            <a:r>
              <a:rPr lang="en-US" sz="2400" dirty="0" err="1">
                <a:solidFill>
                  <a:schemeClr val="accent5">
                    <a:lumMod val="50000"/>
                  </a:schemeClr>
                </a:solidFill>
              </a:rPr>
              <a:t>Sakib</a:t>
            </a:r>
            <a:r>
              <a:rPr lang="en-US" sz="2400" dirty="0">
                <a:solidFill>
                  <a:schemeClr val="accent5">
                    <a:lumMod val="50000"/>
                  </a:schemeClr>
                </a:solidFill>
              </a:rPr>
              <a:t> Rashid</a:t>
            </a:r>
          </a:p>
        </p:txBody>
      </p:sp>
    </p:spTree>
    <p:extLst>
      <p:ext uri="{BB962C8B-B14F-4D97-AF65-F5344CB8AC3E}">
        <p14:creationId xmlns:p14="http://schemas.microsoft.com/office/powerpoint/2010/main" val="42696815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2.Butcher to tannery/horn business direct communication</a:t>
            </a:r>
          </a:p>
        </p:txBody>
      </p:sp>
      <p:sp>
        <p:nvSpPr>
          <p:cNvPr id="3" name="Content Placeholder 2"/>
          <p:cNvSpPr>
            <a:spLocks noGrp="1"/>
          </p:cNvSpPr>
          <p:nvPr>
            <p:ph sz="half" idx="1"/>
          </p:nvPr>
        </p:nvSpPr>
        <p:spPr>
          <a:xfrm>
            <a:off x="913795" y="1935921"/>
            <a:ext cx="5106004" cy="4007681"/>
          </a:xfrm>
        </p:spPr>
        <p:txBody>
          <a:bodyPr>
            <a:normAutofit/>
          </a:bodyPr>
          <a:lstStyle/>
          <a:p>
            <a:r>
              <a:rPr lang="en-US" dirty="0"/>
              <a:t>Advertise and sell raw hides and horns online to tannery or Horn Manufacturing company respectively</a:t>
            </a:r>
          </a:p>
          <a:p>
            <a:endParaRPr lang="en-US" dirty="0"/>
          </a:p>
        </p:txBody>
      </p:sp>
      <p:grpSp>
        <p:nvGrpSpPr>
          <p:cNvPr id="10" name="Group 9"/>
          <p:cNvGrpSpPr/>
          <p:nvPr/>
        </p:nvGrpSpPr>
        <p:grpSpPr>
          <a:xfrm>
            <a:off x="1870651" y="3263900"/>
            <a:ext cx="3133150" cy="2984498"/>
            <a:chOff x="6090675" y="2088319"/>
            <a:chExt cx="2686435" cy="3149606"/>
          </a:xfrm>
        </p:grpSpPr>
        <p:pic>
          <p:nvPicPr>
            <p:cNvPr id="9" name="Picture 8"/>
            <p:cNvPicPr>
              <a:picLocks noChangeAspect="1"/>
            </p:cNvPicPr>
            <p:nvPr/>
          </p:nvPicPr>
          <p:blipFill>
            <a:blip r:embed="rId2"/>
            <a:stretch>
              <a:fillRect/>
            </a:stretch>
          </p:blipFill>
          <p:spPr>
            <a:xfrm>
              <a:off x="6090675" y="3663119"/>
              <a:ext cx="2686435" cy="1574806"/>
            </a:xfrm>
            <a:prstGeom prst="rect">
              <a:avLst/>
            </a:prstGeom>
          </p:spPr>
        </p:pic>
        <p:pic>
          <p:nvPicPr>
            <p:cNvPr id="7" name="Picture 6"/>
            <p:cNvPicPr>
              <a:picLocks noChangeAspect="1"/>
            </p:cNvPicPr>
            <p:nvPr/>
          </p:nvPicPr>
          <p:blipFill rotWithShape="1">
            <a:blip r:embed="rId3"/>
            <a:srcRect t="16273" r="36759" b="8703"/>
            <a:stretch/>
          </p:blipFill>
          <p:spPr>
            <a:xfrm>
              <a:off x="6090675" y="2088319"/>
              <a:ext cx="2686435" cy="1574800"/>
            </a:xfrm>
            <a:prstGeom prst="rect">
              <a:avLst/>
            </a:prstGeom>
          </p:spPr>
        </p:pic>
      </p:grpSp>
      <p:sp>
        <p:nvSpPr>
          <p:cNvPr id="12" name="Content Placeholder 2"/>
          <p:cNvSpPr>
            <a:spLocks noGrp="1"/>
          </p:cNvSpPr>
          <p:nvPr>
            <p:ph sz="half" idx="1"/>
          </p:nvPr>
        </p:nvSpPr>
        <p:spPr>
          <a:xfrm>
            <a:off x="6019799" y="1934263"/>
            <a:ext cx="5106004" cy="4007681"/>
          </a:xfrm>
        </p:spPr>
        <p:txBody>
          <a:bodyPr>
            <a:normAutofit/>
          </a:bodyPr>
          <a:lstStyle/>
          <a:p>
            <a:r>
              <a:rPr lang="en-US" dirty="0"/>
              <a:t>Getting cattle parts at a fair price</a:t>
            </a:r>
          </a:p>
          <a:p>
            <a:pPr lvl="1">
              <a:buFont typeface="Wingdings" panose="05000000000000000000" pitchFamily="2" charset="2"/>
              <a:buChar char="ü"/>
            </a:pPr>
            <a:r>
              <a:rPr lang="en-US" dirty="0"/>
              <a:t>Pricing done by specific conditions and algorithm</a:t>
            </a:r>
          </a:p>
          <a:p>
            <a:pPr lvl="1">
              <a:buFont typeface="Wingdings" panose="05000000000000000000" pitchFamily="2" charset="2"/>
              <a:buChar char="ü"/>
            </a:pPr>
            <a:r>
              <a:rPr lang="en-US" dirty="0"/>
              <a:t>Annihilating the presence of syndicates in between Butchers and Tannery or other business</a:t>
            </a:r>
          </a:p>
          <a:p>
            <a:endParaRPr lang="en-US" dirty="0"/>
          </a:p>
        </p:txBody>
      </p:sp>
      <p:pic>
        <p:nvPicPr>
          <p:cNvPr id="13" name="Picture 12"/>
          <p:cNvPicPr>
            <a:picLocks noChangeAspect="1"/>
          </p:cNvPicPr>
          <p:nvPr/>
        </p:nvPicPr>
        <p:blipFill>
          <a:blip r:embed="rId4"/>
          <a:stretch>
            <a:fillRect/>
          </a:stretch>
        </p:blipFill>
        <p:spPr>
          <a:xfrm>
            <a:off x="6744601" y="4210006"/>
            <a:ext cx="1828200" cy="2038392"/>
          </a:xfrm>
          <a:prstGeom prst="rect">
            <a:avLst/>
          </a:prstGeom>
        </p:spPr>
      </p:pic>
      <p:pic>
        <p:nvPicPr>
          <p:cNvPr id="14" name="Picture 13"/>
          <p:cNvPicPr>
            <a:picLocks noChangeAspect="1"/>
          </p:cNvPicPr>
          <p:nvPr/>
        </p:nvPicPr>
        <p:blipFill>
          <a:blip r:embed="rId5"/>
          <a:stretch>
            <a:fillRect/>
          </a:stretch>
        </p:blipFill>
        <p:spPr>
          <a:xfrm>
            <a:off x="8729959" y="4212386"/>
            <a:ext cx="1772942" cy="2014364"/>
          </a:xfrm>
          <a:prstGeom prst="rect">
            <a:avLst/>
          </a:prstGeom>
        </p:spPr>
      </p:pic>
    </p:spTree>
    <p:extLst>
      <p:ext uri="{BB962C8B-B14F-4D97-AF65-F5344CB8AC3E}">
        <p14:creationId xmlns:p14="http://schemas.microsoft.com/office/powerpoint/2010/main" val="4342712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2.Butcher to tannery/horn business direct communication</a:t>
            </a:r>
          </a:p>
        </p:txBody>
      </p:sp>
      <p:sp>
        <p:nvSpPr>
          <p:cNvPr id="3" name="Content Placeholder 2"/>
          <p:cNvSpPr>
            <a:spLocks noGrp="1"/>
          </p:cNvSpPr>
          <p:nvPr>
            <p:ph sz="half" idx="1"/>
          </p:nvPr>
        </p:nvSpPr>
        <p:spPr>
          <a:xfrm>
            <a:off x="3428697" y="2113719"/>
            <a:ext cx="5106004" cy="4007681"/>
          </a:xfrm>
        </p:spPr>
        <p:txBody>
          <a:bodyPr>
            <a:normAutofit/>
          </a:bodyPr>
          <a:lstStyle/>
          <a:p>
            <a:pPr algn="ctr"/>
            <a:r>
              <a:rPr lang="en-US" dirty="0"/>
              <a:t>Country wide connectivity between butchers and tannery/horn business</a:t>
            </a:r>
          </a:p>
          <a:p>
            <a:endParaRPr lang="en-US" dirty="0"/>
          </a:p>
        </p:txBody>
      </p:sp>
      <p:grpSp>
        <p:nvGrpSpPr>
          <p:cNvPr id="11" name="Group 10"/>
          <p:cNvGrpSpPr/>
          <p:nvPr/>
        </p:nvGrpSpPr>
        <p:grpSpPr>
          <a:xfrm>
            <a:off x="4843303" y="3139659"/>
            <a:ext cx="2276793" cy="2981741"/>
            <a:chOff x="2112803" y="3114259"/>
            <a:chExt cx="2276793" cy="2981741"/>
          </a:xfrm>
        </p:grpSpPr>
        <p:grpSp>
          <p:nvGrpSpPr>
            <p:cNvPr id="6" name="Group 5"/>
            <p:cNvGrpSpPr/>
            <p:nvPr/>
          </p:nvGrpSpPr>
          <p:grpSpPr>
            <a:xfrm>
              <a:off x="2112803" y="3114259"/>
              <a:ext cx="2276793" cy="2981741"/>
              <a:chOff x="2112803" y="3114259"/>
              <a:chExt cx="2276793" cy="2981741"/>
            </a:xfrm>
          </p:grpSpPr>
          <p:pic>
            <p:nvPicPr>
              <p:cNvPr id="4" name="Picture 3"/>
              <p:cNvPicPr>
                <a:picLocks noChangeAspect="1"/>
              </p:cNvPicPr>
              <p:nvPr/>
            </p:nvPicPr>
            <p:blipFill>
              <a:blip r:embed="rId2"/>
              <a:stretch>
                <a:fillRect/>
              </a:stretch>
            </p:blipFill>
            <p:spPr>
              <a:xfrm>
                <a:off x="2112803" y="3114259"/>
                <a:ext cx="2276793" cy="2981741"/>
              </a:xfrm>
              <a:prstGeom prst="rect">
                <a:avLst/>
              </a:prstGeom>
            </p:spPr>
          </p:pic>
          <p:sp>
            <p:nvSpPr>
              <p:cNvPr id="5" name="Rectangle 4"/>
              <p:cNvSpPr/>
              <p:nvPr/>
            </p:nvSpPr>
            <p:spPr>
              <a:xfrm>
                <a:off x="2438400" y="5613400"/>
                <a:ext cx="422275" cy="415925"/>
              </a:xfrm>
              <a:prstGeom prst="rect">
                <a:avLst/>
              </a:prstGeom>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sp>
          <p:nvSpPr>
            <p:cNvPr id="8" name="TextBox 7"/>
            <p:cNvSpPr txBox="1"/>
            <p:nvPr/>
          </p:nvSpPr>
          <p:spPr>
            <a:xfrm>
              <a:off x="2392363" y="5568990"/>
              <a:ext cx="1814512" cy="415498"/>
            </a:xfrm>
            <a:prstGeom prst="rect">
              <a:avLst/>
            </a:prstGeom>
            <a:noFill/>
          </p:spPr>
          <p:txBody>
            <a:bodyPr wrap="square" rtlCol="0">
              <a:spAutoFit/>
            </a:bodyPr>
            <a:lstStyle/>
            <a:p>
              <a:r>
                <a:rPr lang="en-US" sz="700" dirty="0">
                  <a:solidFill>
                    <a:schemeClr val="bg1"/>
                  </a:solidFill>
                </a:rPr>
                <a:t>Butchers</a:t>
              </a:r>
            </a:p>
            <a:p>
              <a:r>
                <a:rPr lang="en-US" sz="700" dirty="0">
                  <a:solidFill>
                    <a:schemeClr val="bg1"/>
                  </a:solidFill>
                </a:rPr>
                <a:t>Tannery</a:t>
              </a:r>
            </a:p>
            <a:p>
              <a:r>
                <a:rPr lang="en-US" sz="700" dirty="0">
                  <a:solidFill>
                    <a:schemeClr val="bg1"/>
                  </a:solidFill>
                </a:rPr>
                <a:t>Horn business</a:t>
              </a:r>
            </a:p>
          </p:txBody>
        </p:sp>
      </p:grpSp>
    </p:spTree>
    <p:extLst>
      <p:ext uri="{BB962C8B-B14F-4D97-AF65-F5344CB8AC3E}">
        <p14:creationId xmlns:p14="http://schemas.microsoft.com/office/powerpoint/2010/main" val="11760062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E4AFD-479F-40C3-1237-977290E0A0FA}"/>
              </a:ext>
            </a:extLst>
          </p:cNvPr>
          <p:cNvSpPr>
            <a:spLocks noGrp="1"/>
          </p:cNvSpPr>
          <p:nvPr>
            <p:ph type="title"/>
          </p:nvPr>
        </p:nvSpPr>
        <p:spPr>
          <a:xfrm>
            <a:off x="913795" y="304800"/>
            <a:ext cx="10364410" cy="623248"/>
          </a:xfrm>
        </p:spPr>
        <p:txBody>
          <a:bodyPr>
            <a:noAutofit/>
          </a:bodyPr>
          <a:lstStyle/>
          <a:p>
            <a:r>
              <a:rPr lang="en-US" sz="2800" dirty="0"/>
              <a:t>3. From farm to fork unveiling the Farmer-to-butcher process</a:t>
            </a:r>
          </a:p>
        </p:txBody>
      </p:sp>
      <p:sp>
        <p:nvSpPr>
          <p:cNvPr id="3" name="Content Placeholder 2">
            <a:extLst>
              <a:ext uri="{FF2B5EF4-FFF2-40B4-BE49-F238E27FC236}">
                <a16:creationId xmlns:a16="http://schemas.microsoft.com/office/drawing/2014/main" id="{90E12530-E2AA-CDE2-A5E3-2DD73419620C}"/>
              </a:ext>
            </a:extLst>
          </p:cNvPr>
          <p:cNvSpPr>
            <a:spLocks noGrp="1"/>
          </p:cNvSpPr>
          <p:nvPr>
            <p:ph sz="half" idx="1"/>
          </p:nvPr>
        </p:nvSpPr>
        <p:spPr>
          <a:xfrm>
            <a:off x="913795" y="1086677"/>
            <a:ext cx="7602408" cy="5466522"/>
          </a:xfrm>
        </p:spPr>
        <p:txBody>
          <a:bodyPr>
            <a:normAutofit/>
          </a:bodyPr>
          <a:lstStyle/>
          <a:p>
            <a:pPr>
              <a:buFont typeface="Wingdings" panose="05000000000000000000" pitchFamily="2" charset="2"/>
              <a:buChar char="q"/>
            </a:pPr>
            <a:r>
              <a:rPr lang="en-US" sz="2800" dirty="0"/>
              <a:t> </a:t>
            </a:r>
            <a:r>
              <a:rPr lang="en-US" dirty="0"/>
              <a:t>Keeps track of livestock management essentials includes appropriate housing, feeding, and health issues.</a:t>
            </a:r>
          </a:p>
          <a:p>
            <a:pPr>
              <a:buFont typeface="Wingdings" panose="05000000000000000000" pitchFamily="2" charset="2"/>
              <a:buChar char="q"/>
            </a:pPr>
            <a:r>
              <a:rPr lang="en-US" dirty="0"/>
              <a:t> Helps farmers to source livestock.</a:t>
            </a:r>
          </a:p>
          <a:p>
            <a:pPr>
              <a:buFont typeface="Wingdings" panose="05000000000000000000" pitchFamily="2" charset="2"/>
              <a:buChar char="q"/>
            </a:pPr>
            <a:r>
              <a:rPr lang="en-US" dirty="0"/>
              <a:t> Suggests farmers feed and nutrition for ruminants.</a:t>
            </a:r>
          </a:p>
          <a:p>
            <a:pPr>
              <a:buFont typeface="Wingdings" panose="05000000000000000000" pitchFamily="2" charset="2"/>
              <a:buChar char="q"/>
            </a:pPr>
            <a:r>
              <a:rPr lang="en-US" dirty="0"/>
              <a:t>  Avoiding hassle caused by middleman.</a:t>
            </a:r>
          </a:p>
          <a:p>
            <a:pPr>
              <a:buFont typeface="Wingdings" panose="05000000000000000000" pitchFamily="2" charset="2"/>
              <a:buChar char="q"/>
            </a:pPr>
            <a:r>
              <a:rPr lang="en-US" dirty="0"/>
              <a:t> Encourage farmers to ensure ethical practices for veterinary care.</a:t>
            </a:r>
          </a:p>
          <a:p>
            <a:pPr>
              <a:buFont typeface="Wingdings" panose="05000000000000000000" pitchFamily="2" charset="2"/>
              <a:buChar char="q"/>
            </a:pPr>
            <a:r>
              <a:rPr lang="en-US" dirty="0"/>
              <a:t> Provides proper guidelines of slaughter and processing.</a:t>
            </a:r>
          </a:p>
          <a:p>
            <a:pPr>
              <a:buFont typeface="Wingdings" panose="05000000000000000000" pitchFamily="2" charset="2"/>
              <a:buChar char="q"/>
            </a:pPr>
            <a:r>
              <a:rPr lang="en-US" dirty="0"/>
              <a:t> Perform proper analytics to avoid sudden price hike.</a:t>
            </a:r>
          </a:p>
          <a:p>
            <a:pPr>
              <a:buFont typeface="Wingdings" panose="05000000000000000000" pitchFamily="2" charset="2"/>
              <a:buChar char="q"/>
            </a:pPr>
            <a:r>
              <a:rPr lang="en-US" dirty="0"/>
              <a:t>Timeline, bookkeeping, profile maintenance (</a:t>
            </a:r>
            <a:r>
              <a:rPr lang="en-US" dirty="0">
                <a:solidFill>
                  <a:schemeClr val="accent1"/>
                </a:solidFill>
              </a:rPr>
              <a:t>Module 6)</a:t>
            </a:r>
          </a:p>
        </p:txBody>
      </p:sp>
      <p:pic>
        <p:nvPicPr>
          <p:cNvPr id="10" name="Content Placeholder 9">
            <a:extLst>
              <a:ext uri="{FF2B5EF4-FFF2-40B4-BE49-F238E27FC236}">
                <a16:creationId xmlns:a16="http://schemas.microsoft.com/office/drawing/2014/main" id="{09532C59-0786-E654-AC17-C56D3C6D750C}"/>
              </a:ext>
            </a:extLst>
          </p:cNvPr>
          <p:cNvPicPr>
            <a:picLocks noGrp="1" noChangeAspect="1"/>
          </p:cNvPicPr>
          <p:nvPr>
            <p:ph sz="half" idx="2"/>
          </p:nvPr>
        </p:nvPicPr>
        <p:blipFill>
          <a:blip r:embed="rId2"/>
          <a:stretch>
            <a:fillRect/>
          </a:stretch>
        </p:blipFill>
        <p:spPr>
          <a:xfrm>
            <a:off x="9321420" y="3161673"/>
            <a:ext cx="1111405" cy="1316530"/>
          </a:xfrm>
        </p:spPr>
      </p:pic>
      <p:pic>
        <p:nvPicPr>
          <p:cNvPr id="16" name="Picture 15">
            <a:extLst>
              <a:ext uri="{FF2B5EF4-FFF2-40B4-BE49-F238E27FC236}">
                <a16:creationId xmlns:a16="http://schemas.microsoft.com/office/drawing/2014/main" id="{1B4863C3-1C14-3891-8CCF-422836936BB3}"/>
              </a:ext>
            </a:extLst>
          </p:cNvPr>
          <p:cNvPicPr>
            <a:picLocks noChangeAspect="1"/>
          </p:cNvPicPr>
          <p:nvPr/>
        </p:nvPicPr>
        <p:blipFill>
          <a:blip r:embed="rId3"/>
          <a:stretch>
            <a:fillRect/>
          </a:stretch>
        </p:blipFill>
        <p:spPr>
          <a:xfrm>
            <a:off x="8516203" y="1186900"/>
            <a:ext cx="2605655" cy="1720073"/>
          </a:xfrm>
          <a:prstGeom prst="rect">
            <a:avLst/>
          </a:prstGeom>
        </p:spPr>
      </p:pic>
      <p:pic>
        <p:nvPicPr>
          <p:cNvPr id="18" name="Picture 17">
            <a:extLst>
              <a:ext uri="{FF2B5EF4-FFF2-40B4-BE49-F238E27FC236}">
                <a16:creationId xmlns:a16="http://schemas.microsoft.com/office/drawing/2014/main" id="{2271EE2B-1B53-343F-6BD4-5AE473F2E4C1}"/>
              </a:ext>
            </a:extLst>
          </p:cNvPr>
          <p:cNvPicPr>
            <a:picLocks noChangeAspect="1"/>
          </p:cNvPicPr>
          <p:nvPr/>
        </p:nvPicPr>
        <p:blipFill>
          <a:blip r:embed="rId4"/>
          <a:stretch>
            <a:fillRect/>
          </a:stretch>
        </p:blipFill>
        <p:spPr>
          <a:xfrm>
            <a:off x="8731472" y="4566915"/>
            <a:ext cx="2419765" cy="1720074"/>
          </a:xfrm>
          <a:prstGeom prst="rect">
            <a:avLst/>
          </a:prstGeom>
        </p:spPr>
      </p:pic>
    </p:spTree>
    <p:extLst>
      <p:ext uri="{BB962C8B-B14F-4D97-AF65-F5344CB8AC3E}">
        <p14:creationId xmlns:p14="http://schemas.microsoft.com/office/powerpoint/2010/main" val="42928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barn(inVertical)">
                                      <p:cBhvr>
                                        <p:cTn id="19" dur="500"/>
                                        <p:tgtEl>
                                          <p:spTgt spid="16"/>
                                        </p:tgtEl>
                                      </p:cBhvr>
                                    </p:animEffect>
                                  </p:childTnLst>
                                </p:cTn>
                              </p:par>
                            </p:childTnLst>
                          </p:cTn>
                        </p:par>
                      </p:childTnLst>
                    </p:cTn>
                  </p:par>
                  <p:par>
                    <p:cTn id="20" fill="hold">
                      <p:stCondLst>
                        <p:cond delay="indefinite"/>
                      </p:stCondLst>
                      <p:childTnLst>
                        <p:par>
                          <p:cTn id="21" fill="hold">
                            <p:stCondLst>
                              <p:cond delay="0"/>
                            </p:stCondLst>
                            <p:childTnLst>
                              <p:par>
                                <p:cTn id="22" presetID="53" presetClass="entr" presetSubtype="16" fill="hold" nodeType="clickEffect">
                                  <p:stCondLst>
                                    <p:cond delay="0"/>
                                  </p:stCondLst>
                                  <p:childTnLst>
                                    <p:set>
                                      <p:cBhvr>
                                        <p:cTn id="23" dur="1" fill="hold">
                                          <p:stCondLst>
                                            <p:cond delay="0"/>
                                          </p:stCondLst>
                                        </p:cTn>
                                        <p:tgtEl>
                                          <p:spTgt spid="3">
                                            <p:txEl>
                                              <p:pRg st="1" end="1"/>
                                            </p:txEl>
                                          </p:spTgt>
                                        </p:tgtEl>
                                        <p:attrNameLst>
                                          <p:attrName>style.visibility</p:attrName>
                                        </p:attrNameLst>
                                      </p:cBhvr>
                                      <p:to>
                                        <p:strVal val="visible"/>
                                      </p:to>
                                    </p:set>
                                    <p:anim calcmode="lin" valueType="num">
                                      <p:cBhvr>
                                        <p:cTn id="24"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25"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26" dur="500"/>
                                        <p:tgtEl>
                                          <p:spTgt spid="3">
                                            <p:txEl>
                                              <p:pRg st="1" end="1"/>
                                            </p:txEl>
                                          </p:spTgt>
                                        </p:tgtEl>
                                      </p:cBhvr>
                                    </p:animEffect>
                                  </p:childTnLst>
                                </p:cTn>
                              </p:par>
                              <p:par>
                                <p:cTn id="27" presetID="53" presetClass="entr" presetSubtype="16" fill="hold" nodeType="withEffect">
                                  <p:stCondLst>
                                    <p:cond delay="0"/>
                                  </p:stCondLst>
                                  <p:childTnLst>
                                    <p:set>
                                      <p:cBhvr>
                                        <p:cTn id="28" dur="1" fill="hold">
                                          <p:stCondLst>
                                            <p:cond delay="0"/>
                                          </p:stCondLst>
                                        </p:cTn>
                                        <p:tgtEl>
                                          <p:spTgt spid="3">
                                            <p:txEl>
                                              <p:pRg st="2" end="2"/>
                                            </p:txEl>
                                          </p:spTgt>
                                        </p:tgtEl>
                                        <p:attrNameLst>
                                          <p:attrName>style.visibility</p:attrName>
                                        </p:attrNameLst>
                                      </p:cBhvr>
                                      <p:to>
                                        <p:strVal val="visible"/>
                                      </p:to>
                                    </p:set>
                                    <p:anim calcmode="lin" valueType="num">
                                      <p:cBhvr>
                                        <p:cTn id="29" dur="500" fill="hold"/>
                                        <p:tgtEl>
                                          <p:spTgt spid="3">
                                            <p:txEl>
                                              <p:pRg st="2" end="2"/>
                                            </p:txEl>
                                          </p:spTgt>
                                        </p:tgtEl>
                                        <p:attrNameLst>
                                          <p:attrName>ppt_w</p:attrName>
                                        </p:attrNameLst>
                                      </p:cBhvr>
                                      <p:tavLst>
                                        <p:tav tm="0">
                                          <p:val>
                                            <p:fltVal val="0"/>
                                          </p:val>
                                        </p:tav>
                                        <p:tav tm="100000">
                                          <p:val>
                                            <p:strVal val="#ppt_w"/>
                                          </p:val>
                                        </p:tav>
                                      </p:tavLst>
                                    </p:anim>
                                    <p:anim calcmode="lin" valueType="num">
                                      <p:cBhvr>
                                        <p:cTn id="30" dur="500" fill="hold"/>
                                        <p:tgtEl>
                                          <p:spTgt spid="3">
                                            <p:txEl>
                                              <p:pRg st="2" end="2"/>
                                            </p:txEl>
                                          </p:spTgt>
                                        </p:tgtEl>
                                        <p:attrNameLst>
                                          <p:attrName>ppt_h</p:attrName>
                                        </p:attrNameLst>
                                      </p:cBhvr>
                                      <p:tavLst>
                                        <p:tav tm="0">
                                          <p:val>
                                            <p:fltVal val="0"/>
                                          </p:val>
                                        </p:tav>
                                        <p:tav tm="100000">
                                          <p:val>
                                            <p:strVal val="#ppt_h"/>
                                          </p:val>
                                        </p:tav>
                                      </p:tavLst>
                                    </p:anim>
                                    <p:animEffect transition="in" filter="fade">
                                      <p:cBhvr>
                                        <p:cTn id="31" dur="500"/>
                                        <p:tgtEl>
                                          <p:spTgt spid="3">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6" presetClass="entr" presetSubtype="16" fill="hold" nodeType="clickEffect">
                                  <p:stCondLst>
                                    <p:cond delay="0"/>
                                  </p:stCondLst>
                                  <p:childTnLst>
                                    <p:set>
                                      <p:cBhvr>
                                        <p:cTn id="35" dur="1" fill="hold">
                                          <p:stCondLst>
                                            <p:cond delay="0"/>
                                          </p:stCondLst>
                                        </p:cTn>
                                        <p:tgtEl>
                                          <p:spTgt spid="3">
                                            <p:txEl>
                                              <p:pRg st="3" end="3"/>
                                            </p:txEl>
                                          </p:spTgt>
                                        </p:tgtEl>
                                        <p:attrNameLst>
                                          <p:attrName>style.visibility</p:attrName>
                                        </p:attrNameLst>
                                      </p:cBhvr>
                                      <p:to>
                                        <p:strVal val="visible"/>
                                      </p:to>
                                    </p:set>
                                    <p:animEffect transition="in" filter="circle(in)">
                                      <p:cBhvr>
                                        <p:cTn id="36" dur="2000"/>
                                        <p:tgtEl>
                                          <p:spTgt spid="3">
                                            <p:txEl>
                                              <p:pRg st="3" end="3"/>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10"/>
                                        </p:tgtEl>
                                        <p:attrNameLst>
                                          <p:attrName>style.visibility</p:attrName>
                                        </p:attrNameLst>
                                      </p:cBhvr>
                                      <p:to>
                                        <p:strVal val="visible"/>
                                      </p:to>
                                    </p:set>
                                    <p:anim calcmode="lin" valueType="num">
                                      <p:cBhvr additive="base">
                                        <p:cTn id="41" dur="500" fill="hold"/>
                                        <p:tgtEl>
                                          <p:spTgt spid="10"/>
                                        </p:tgtEl>
                                        <p:attrNameLst>
                                          <p:attrName>ppt_x</p:attrName>
                                        </p:attrNameLst>
                                      </p:cBhvr>
                                      <p:tavLst>
                                        <p:tav tm="0">
                                          <p:val>
                                            <p:strVal val="#ppt_x"/>
                                          </p:val>
                                        </p:tav>
                                        <p:tav tm="100000">
                                          <p:val>
                                            <p:strVal val="#ppt_x"/>
                                          </p:val>
                                        </p:tav>
                                      </p:tavLst>
                                    </p:anim>
                                    <p:anim calcmode="lin" valueType="num">
                                      <p:cBhvr additive="base">
                                        <p:cTn id="4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nodeType="clickEffect">
                                  <p:stCondLst>
                                    <p:cond delay="0"/>
                                  </p:stCondLst>
                                  <p:childTnLst>
                                    <p:set>
                                      <p:cBhvr>
                                        <p:cTn id="46" dur="1" fill="hold">
                                          <p:stCondLst>
                                            <p:cond delay="0"/>
                                          </p:stCondLst>
                                        </p:cTn>
                                        <p:tgtEl>
                                          <p:spTgt spid="3">
                                            <p:txEl>
                                              <p:pRg st="4" end="4"/>
                                            </p:txEl>
                                          </p:spTgt>
                                        </p:tgtEl>
                                        <p:attrNameLst>
                                          <p:attrName>style.visibility</p:attrName>
                                        </p:attrNameLst>
                                      </p:cBhvr>
                                      <p:to>
                                        <p:strVal val="visible"/>
                                      </p:to>
                                    </p:set>
                                    <p:animEffect transition="in" filter="fade">
                                      <p:cBhvr>
                                        <p:cTn id="47" dur="1000"/>
                                        <p:tgtEl>
                                          <p:spTgt spid="3">
                                            <p:txEl>
                                              <p:pRg st="4" end="4"/>
                                            </p:txEl>
                                          </p:spTgt>
                                        </p:tgtEl>
                                      </p:cBhvr>
                                    </p:animEffect>
                                    <p:anim calcmode="lin" valueType="num">
                                      <p:cBhvr>
                                        <p:cTn id="48"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49" dur="1000" fill="hold"/>
                                        <p:tgtEl>
                                          <p:spTgt spid="3">
                                            <p:txEl>
                                              <p:pRg st="4" end="4"/>
                                            </p:txEl>
                                          </p:spTgt>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0"/>
                                  </p:stCondLst>
                                  <p:childTnLst>
                                    <p:set>
                                      <p:cBhvr>
                                        <p:cTn id="51" dur="1" fill="hold">
                                          <p:stCondLst>
                                            <p:cond delay="0"/>
                                          </p:stCondLst>
                                        </p:cTn>
                                        <p:tgtEl>
                                          <p:spTgt spid="3">
                                            <p:txEl>
                                              <p:pRg st="5" end="5"/>
                                            </p:txEl>
                                          </p:spTgt>
                                        </p:tgtEl>
                                        <p:attrNameLst>
                                          <p:attrName>style.visibility</p:attrName>
                                        </p:attrNameLst>
                                      </p:cBhvr>
                                      <p:to>
                                        <p:strVal val="visible"/>
                                      </p:to>
                                    </p:set>
                                    <p:animEffect transition="in" filter="fade">
                                      <p:cBhvr>
                                        <p:cTn id="52" dur="1000"/>
                                        <p:tgtEl>
                                          <p:spTgt spid="3">
                                            <p:txEl>
                                              <p:pRg st="5" end="5"/>
                                            </p:txEl>
                                          </p:spTgt>
                                        </p:tgtEl>
                                      </p:cBhvr>
                                    </p:animEffect>
                                    <p:anim calcmode="lin" valueType="num">
                                      <p:cBhvr>
                                        <p:cTn id="5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5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6" presetClass="entr" presetSubtype="0" fill="hold" nodeType="clickEffect">
                                  <p:stCondLst>
                                    <p:cond delay="0"/>
                                  </p:stCondLst>
                                  <p:childTnLst>
                                    <p:set>
                                      <p:cBhvr>
                                        <p:cTn id="58" dur="1" fill="hold">
                                          <p:stCondLst>
                                            <p:cond delay="0"/>
                                          </p:stCondLst>
                                        </p:cTn>
                                        <p:tgtEl>
                                          <p:spTgt spid="3">
                                            <p:txEl>
                                              <p:pRg st="6" end="6"/>
                                            </p:txEl>
                                          </p:spTgt>
                                        </p:tgtEl>
                                        <p:attrNameLst>
                                          <p:attrName>style.visibility</p:attrName>
                                        </p:attrNameLst>
                                      </p:cBhvr>
                                      <p:to>
                                        <p:strVal val="visible"/>
                                      </p:to>
                                    </p:set>
                                    <p:animEffect transition="in" filter="wipe(down)">
                                      <p:cBhvr>
                                        <p:cTn id="59" dur="580">
                                          <p:stCondLst>
                                            <p:cond delay="0"/>
                                          </p:stCondLst>
                                        </p:cTn>
                                        <p:tgtEl>
                                          <p:spTgt spid="3">
                                            <p:txEl>
                                              <p:pRg st="6" end="6"/>
                                            </p:txEl>
                                          </p:spTgt>
                                        </p:tgtEl>
                                      </p:cBhvr>
                                    </p:animEffect>
                                    <p:anim calcmode="lin" valueType="num">
                                      <p:cBhvr>
                                        <p:cTn id="60" dur="1822" tmFilter="0,0; 0.14,0.36; 0.43,0.73; 0.71,0.91; 1.0,1.0">
                                          <p:stCondLst>
                                            <p:cond delay="0"/>
                                          </p:stCondLst>
                                        </p:cTn>
                                        <p:tgtEl>
                                          <p:spTgt spid="3">
                                            <p:txEl>
                                              <p:pRg st="6" end="6"/>
                                            </p:txEl>
                                          </p:spTgt>
                                        </p:tgtEl>
                                        <p:attrNameLst>
                                          <p:attrName>ppt_x</p:attrName>
                                        </p:attrNameLst>
                                      </p:cBhvr>
                                      <p:tavLst>
                                        <p:tav tm="0">
                                          <p:val>
                                            <p:strVal val="#ppt_x-0.25"/>
                                          </p:val>
                                        </p:tav>
                                        <p:tav tm="100000">
                                          <p:val>
                                            <p:strVal val="#ppt_x"/>
                                          </p:val>
                                        </p:tav>
                                      </p:tavLst>
                                    </p:anim>
                                    <p:anim calcmode="lin" valueType="num">
                                      <p:cBhvr>
                                        <p:cTn id="61" dur="664" tmFilter="0.0,0.0; 0.25,0.07; 0.50,0.2; 0.75,0.467; 1.0,1.0">
                                          <p:stCondLst>
                                            <p:cond delay="0"/>
                                          </p:stCondLst>
                                        </p:cTn>
                                        <p:tgtEl>
                                          <p:spTgt spid="3">
                                            <p:txEl>
                                              <p:pRg st="6" end="6"/>
                                            </p:txEl>
                                          </p:spTgt>
                                        </p:tgtEl>
                                        <p:attrNameLst>
                                          <p:attrName>ppt_y</p:attrName>
                                        </p:attrNameLst>
                                      </p:cBhvr>
                                      <p:tavLst>
                                        <p:tav tm="0" fmla="#ppt_y-sin(pi*$)/3">
                                          <p:val>
                                            <p:fltVal val="0.5"/>
                                          </p:val>
                                        </p:tav>
                                        <p:tav tm="100000">
                                          <p:val>
                                            <p:fltVal val="1"/>
                                          </p:val>
                                        </p:tav>
                                      </p:tavLst>
                                    </p:anim>
                                    <p:anim calcmode="lin" valueType="num">
                                      <p:cBhvr>
                                        <p:cTn id="62" dur="664" tmFilter="0, 0; 0.125,0.2665; 0.25,0.4; 0.375,0.465; 0.5,0.5;  0.625,0.535; 0.75,0.6; 0.875,0.7335; 1,1">
                                          <p:stCondLst>
                                            <p:cond delay="664"/>
                                          </p:stCondLst>
                                        </p:cTn>
                                        <p:tgtEl>
                                          <p:spTgt spid="3">
                                            <p:txEl>
                                              <p:pRg st="6" end="6"/>
                                            </p:txEl>
                                          </p:spTgt>
                                        </p:tgtEl>
                                        <p:attrNameLst>
                                          <p:attrName>ppt_y</p:attrName>
                                        </p:attrNameLst>
                                      </p:cBhvr>
                                      <p:tavLst>
                                        <p:tav tm="0" fmla="#ppt_y-sin(pi*$)/9">
                                          <p:val>
                                            <p:fltVal val="0"/>
                                          </p:val>
                                        </p:tav>
                                        <p:tav tm="100000">
                                          <p:val>
                                            <p:fltVal val="1"/>
                                          </p:val>
                                        </p:tav>
                                      </p:tavLst>
                                    </p:anim>
                                    <p:anim calcmode="lin" valueType="num">
                                      <p:cBhvr>
                                        <p:cTn id="63" dur="332" tmFilter="0, 0; 0.125,0.2665; 0.25,0.4; 0.375,0.465; 0.5,0.5;  0.625,0.535; 0.75,0.6; 0.875,0.7335; 1,1">
                                          <p:stCondLst>
                                            <p:cond delay="1324"/>
                                          </p:stCondLst>
                                        </p:cTn>
                                        <p:tgtEl>
                                          <p:spTgt spid="3">
                                            <p:txEl>
                                              <p:pRg st="6" end="6"/>
                                            </p:txEl>
                                          </p:spTgt>
                                        </p:tgtEl>
                                        <p:attrNameLst>
                                          <p:attrName>ppt_y</p:attrName>
                                        </p:attrNameLst>
                                      </p:cBhvr>
                                      <p:tavLst>
                                        <p:tav tm="0" fmla="#ppt_y-sin(pi*$)/27">
                                          <p:val>
                                            <p:fltVal val="0"/>
                                          </p:val>
                                        </p:tav>
                                        <p:tav tm="100000">
                                          <p:val>
                                            <p:fltVal val="1"/>
                                          </p:val>
                                        </p:tav>
                                      </p:tavLst>
                                    </p:anim>
                                    <p:anim calcmode="lin" valueType="num">
                                      <p:cBhvr>
                                        <p:cTn id="64" dur="164" tmFilter="0, 0; 0.125,0.2665; 0.25,0.4; 0.375,0.465; 0.5,0.5;  0.625,0.535; 0.75,0.6; 0.875,0.7335; 1,1">
                                          <p:stCondLst>
                                            <p:cond delay="1656"/>
                                          </p:stCondLst>
                                        </p:cTn>
                                        <p:tgtEl>
                                          <p:spTgt spid="3">
                                            <p:txEl>
                                              <p:pRg st="6" end="6"/>
                                            </p:txEl>
                                          </p:spTgt>
                                        </p:tgtEl>
                                        <p:attrNameLst>
                                          <p:attrName>ppt_y</p:attrName>
                                        </p:attrNameLst>
                                      </p:cBhvr>
                                      <p:tavLst>
                                        <p:tav tm="0" fmla="#ppt_y-sin(pi*$)/81">
                                          <p:val>
                                            <p:fltVal val="0"/>
                                          </p:val>
                                        </p:tav>
                                        <p:tav tm="100000">
                                          <p:val>
                                            <p:fltVal val="1"/>
                                          </p:val>
                                        </p:tav>
                                      </p:tavLst>
                                    </p:anim>
                                    <p:animScale>
                                      <p:cBhvr>
                                        <p:cTn id="65" dur="26">
                                          <p:stCondLst>
                                            <p:cond delay="650"/>
                                          </p:stCondLst>
                                        </p:cTn>
                                        <p:tgtEl>
                                          <p:spTgt spid="3">
                                            <p:txEl>
                                              <p:pRg st="6" end="6"/>
                                            </p:txEl>
                                          </p:spTgt>
                                        </p:tgtEl>
                                      </p:cBhvr>
                                      <p:to x="100000" y="60000"/>
                                    </p:animScale>
                                    <p:animScale>
                                      <p:cBhvr>
                                        <p:cTn id="66" dur="166" decel="50000">
                                          <p:stCondLst>
                                            <p:cond delay="676"/>
                                          </p:stCondLst>
                                        </p:cTn>
                                        <p:tgtEl>
                                          <p:spTgt spid="3">
                                            <p:txEl>
                                              <p:pRg st="6" end="6"/>
                                            </p:txEl>
                                          </p:spTgt>
                                        </p:tgtEl>
                                      </p:cBhvr>
                                      <p:to x="100000" y="100000"/>
                                    </p:animScale>
                                    <p:animScale>
                                      <p:cBhvr>
                                        <p:cTn id="67" dur="26">
                                          <p:stCondLst>
                                            <p:cond delay="1312"/>
                                          </p:stCondLst>
                                        </p:cTn>
                                        <p:tgtEl>
                                          <p:spTgt spid="3">
                                            <p:txEl>
                                              <p:pRg st="6" end="6"/>
                                            </p:txEl>
                                          </p:spTgt>
                                        </p:tgtEl>
                                      </p:cBhvr>
                                      <p:to x="100000" y="80000"/>
                                    </p:animScale>
                                    <p:animScale>
                                      <p:cBhvr>
                                        <p:cTn id="68" dur="166" decel="50000">
                                          <p:stCondLst>
                                            <p:cond delay="1338"/>
                                          </p:stCondLst>
                                        </p:cTn>
                                        <p:tgtEl>
                                          <p:spTgt spid="3">
                                            <p:txEl>
                                              <p:pRg st="6" end="6"/>
                                            </p:txEl>
                                          </p:spTgt>
                                        </p:tgtEl>
                                      </p:cBhvr>
                                      <p:to x="100000" y="100000"/>
                                    </p:animScale>
                                    <p:animScale>
                                      <p:cBhvr>
                                        <p:cTn id="69" dur="26">
                                          <p:stCondLst>
                                            <p:cond delay="1642"/>
                                          </p:stCondLst>
                                        </p:cTn>
                                        <p:tgtEl>
                                          <p:spTgt spid="3">
                                            <p:txEl>
                                              <p:pRg st="6" end="6"/>
                                            </p:txEl>
                                          </p:spTgt>
                                        </p:tgtEl>
                                      </p:cBhvr>
                                      <p:to x="100000" y="90000"/>
                                    </p:animScale>
                                    <p:animScale>
                                      <p:cBhvr>
                                        <p:cTn id="70" dur="166" decel="50000">
                                          <p:stCondLst>
                                            <p:cond delay="1668"/>
                                          </p:stCondLst>
                                        </p:cTn>
                                        <p:tgtEl>
                                          <p:spTgt spid="3">
                                            <p:txEl>
                                              <p:pRg st="6" end="6"/>
                                            </p:txEl>
                                          </p:spTgt>
                                        </p:tgtEl>
                                      </p:cBhvr>
                                      <p:to x="100000" y="100000"/>
                                    </p:animScale>
                                    <p:animScale>
                                      <p:cBhvr>
                                        <p:cTn id="71" dur="26">
                                          <p:stCondLst>
                                            <p:cond delay="1808"/>
                                          </p:stCondLst>
                                        </p:cTn>
                                        <p:tgtEl>
                                          <p:spTgt spid="3">
                                            <p:txEl>
                                              <p:pRg st="6" end="6"/>
                                            </p:txEl>
                                          </p:spTgt>
                                        </p:tgtEl>
                                      </p:cBhvr>
                                      <p:to x="100000" y="95000"/>
                                    </p:animScale>
                                    <p:animScale>
                                      <p:cBhvr>
                                        <p:cTn id="72" dur="166" decel="50000">
                                          <p:stCondLst>
                                            <p:cond delay="1834"/>
                                          </p:stCondLst>
                                        </p:cTn>
                                        <p:tgtEl>
                                          <p:spTgt spid="3">
                                            <p:txEl>
                                              <p:pRg st="6" end="6"/>
                                            </p:txEl>
                                          </p:spTgt>
                                        </p:tgtEl>
                                      </p:cBhvr>
                                      <p:to x="100000" y="100000"/>
                                    </p:animScale>
                                  </p:childTnLst>
                                </p:cTn>
                              </p:par>
                            </p:childTnLst>
                          </p:cTn>
                        </p:par>
                      </p:childTnLst>
                    </p:cTn>
                  </p:par>
                  <p:par>
                    <p:cTn id="73" fill="hold">
                      <p:stCondLst>
                        <p:cond delay="indefinite"/>
                      </p:stCondLst>
                      <p:childTnLst>
                        <p:par>
                          <p:cTn id="74" fill="hold">
                            <p:stCondLst>
                              <p:cond delay="0"/>
                            </p:stCondLst>
                            <p:childTnLst>
                              <p:par>
                                <p:cTn id="75" presetID="26" presetClass="entr" presetSubtype="0" fill="hold" nodeType="clickEffect">
                                  <p:stCondLst>
                                    <p:cond delay="0"/>
                                  </p:stCondLst>
                                  <p:childTnLst>
                                    <p:set>
                                      <p:cBhvr>
                                        <p:cTn id="76" dur="1" fill="hold">
                                          <p:stCondLst>
                                            <p:cond delay="0"/>
                                          </p:stCondLst>
                                        </p:cTn>
                                        <p:tgtEl>
                                          <p:spTgt spid="3">
                                            <p:txEl>
                                              <p:pRg st="7" end="7"/>
                                            </p:txEl>
                                          </p:spTgt>
                                        </p:tgtEl>
                                        <p:attrNameLst>
                                          <p:attrName>style.visibility</p:attrName>
                                        </p:attrNameLst>
                                      </p:cBhvr>
                                      <p:to>
                                        <p:strVal val="visible"/>
                                      </p:to>
                                    </p:set>
                                    <p:animEffect transition="in" filter="wipe(down)">
                                      <p:cBhvr>
                                        <p:cTn id="77" dur="580">
                                          <p:stCondLst>
                                            <p:cond delay="0"/>
                                          </p:stCondLst>
                                        </p:cTn>
                                        <p:tgtEl>
                                          <p:spTgt spid="3">
                                            <p:txEl>
                                              <p:pRg st="7" end="7"/>
                                            </p:txEl>
                                          </p:spTgt>
                                        </p:tgtEl>
                                      </p:cBhvr>
                                    </p:animEffect>
                                    <p:anim calcmode="lin" valueType="num">
                                      <p:cBhvr>
                                        <p:cTn id="78" dur="1822" tmFilter="0,0; 0.14,0.36; 0.43,0.73; 0.71,0.91; 1.0,1.0">
                                          <p:stCondLst>
                                            <p:cond delay="0"/>
                                          </p:stCondLst>
                                        </p:cTn>
                                        <p:tgtEl>
                                          <p:spTgt spid="3">
                                            <p:txEl>
                                              <p:pRg st="7" end="7"/>
                                            </p:txEl>
                                          </p:spTgt>
                                        </p:tgtEl>
                                        <p:attrNameLst>
                                          <p:attrName>ppt_x</p:attrName>
                                        </p:attrNameLst>
                                      </p:cBhvr>
                                      <p:tavLst>
                                        <p:tav tm="0">
                                          <p:val>
                                            <p:strVal val="#ppt_x-0.25"/>
                                          </p:val>
                                        </p:tav>
                                        <p:tav tm="100000">
                                          <p:val>
                                            <p:strVal val="#ppt_x"/>
                                          </p:val>
                                        </p:tav>
                                      </p:tavLst>
                                    </p:anim>
                                    <p:anim calcmode="lin" valueType="num">
                                      <p:cBhvr>
                                        <p:cTn id="79" dur="664" tmFilter="0.0,0.0; 0.25,0.07; 0.50,0.2; 0.75,0.467; 1.0,1.0">
                                          <p:stCondLst>
                                            <p:cond delay="0"/>
                                          </p:stCondLst>
                                        </p:cTn>
                                        <p:tgtEl>
                                          <p:spTgt spid="3">
                                            <p:txEl>
                                              <p:pRg st="7" end="7"/>
                                            </p:txEl>
                                          </p:spTgt>
                                        </p:tgtEl>
                                        <p:attrNameLst>
                                          <p:attrName>ppt_y</p:attrName>
                                        </p:attrNameLst>
                                      </p:cBhvr>
                                      <p:tavLst>
                                        <p:tav tm="0" fmla="#ppt_y-sin(pi*$)/3">
                                          <p:val>
                                            <p:fltVal val="0.5"/>
                                          </p:val>
                                        </p:tav>
                                        <p:tav tm="100000">
                                          <p:val>
                                            <p:fltVal val="1"/>
                                          </p:val>
                                        </p:tav>
                                      </p:tavLst>
                                    </p:anim>
                                    <p:anim calcmode="lin" valueType="num">
                                      <p:cBhvr>
                                        <p:cTn id="80" dur="664" tmFilter="0, 0; 0.125,0.2665; 0.25,0.4; 0.375,0.465; 0.5,0.5;  0.625,0.535; 0.75,0.6; 0.875,0.7335; 1,1">
                                          <p:stCondLst>
                                            <p:cond delay="664"/>
                                          </p:stCondLst>
                                        </p:cTn>
                                        <p:tgtEl>
                                          <p:spTgt spid="3">
                                            <p:txEl>
                                              <p:pRg st="7" end="7"/>
                                            </p:txEl>
                                          </p:spTgt>
                                        </p:tgtEl>
                                        <p:attrNameLst>
                                          <p:attrName>ppt_y</p:attrName>
                                        </p:attrNameLst>
                                      </p:cBhvr>
                                      <p:tavLst>
                                        <p:tav tm="0" fmla="#ppt_y-sin(pi*$)/9">
                                          <p:val>
                                            <p:fltVal val="0"/>
                                          </p:val>
                                        </p:tav>
                                        <p:tav tm="100000">
                                          <p:val>
                                            <p:fltVal val="1"/>
                                          </p:val>
                                        </p:tav>
                                      </p:tavLst>
                                    </p:anim>
                                    <p:anim calcmode="lin" valueType="num">
                                      <p:cBhvr>
                                        <p:cTn id="81" dur="332" tmFilter="0, 0; 0.125,0.2665; 0.25,0.4; 0.375,0.465; 0.5,0.5;  0.625,0.535; 0.75,0.6; 0.875,0.7335; 1,1">
                                          <p:stCondLst>
                                            <p:cond delay="1324"/>
                                          </p:stCondLst>
                                        </p:cTn>
                                        <p:tgtEl>
                                          <p:spTgt spid="3">
                                            <p:txEl>
                                              <p:pRg st="7" end="7"/>
                                            </p:txEl>
                                          </p:spTgt>
                                        </p:tgtEl>
                                        <p:attrNameLst>
                                          <p:attrName>ppt_y</p:attrName>
                                        </p:attrNameLst>
                                      </p:cBhvr>
                                      <p:tavLst>
                                        <p:tav tm="0" fmla="#ppt_y-sin(pi*$)/27">
                                          <p:val>
                                            <p:fltVal val="0"/>
                                          </p:val>
                                        </p:tav>
                                        <p:tav tm="100000">
                                          <p:val>
                                            <p:fltVal val="1"/>
                                          </p:val>
                                        </p:tav>
                                      </p:tavLst>
                                    </p:anim>
                                    <p:anim calcmode="lin" valueType="num">
                                      <p:cBhvr>
                                        <p:cTn id="82" dur="164" tmFilter="0, 0; 0.125,0.2665; 0.25,0.4; 0.375,0.465; 0.5,0.5;  0.625,0.535; 0.75,0.6; 0.875,0.7335; 1,1">
                                          <p:stCondLst>
                                            <p:cond delay="1656"/>
                                          </p:stCondLst>
                                        </p:cTn>
                                        <p:tgtEl>
                                          <p:spTgt spid="3">
                                            <p:txEl>
                                              <p:pRg st="7" end="7"/>
                                            </p:txEl>
                                          </p:spTgt>
                                        </p:tgtEl>
                                        <p:attrNameLst>
                                          <p:attrName>ppt_y</p:attrName>
                                        </p:attrNameLst>
                                      </p:cBhvr>
                                      <p:tavLst>
                                        <p:tav tm="0" fmla="#ppt_y-sin(pi*$)/81">
                                          <p:val>
                                            <p:fltVal val="0"/>
                                          </p:val>
                                        </p:tav>
                                        <p:tav tm="100000">
                                          <p:val>
                                            <p:fltVal val="1"/>
                                          </p:val>
                                        </p:tav>
                                      </p:tavLst>
                                    </p:anim>
                                    <p:animScale>
                                      <p:cBhvr>
                                        <p:cTn id="83" dur="26">
                                          <p:stCondLst>
                                            <p:cond delay="650"/>
                                          </p:stCondLst>
                                        </p:cTn>
                                        <p:tgtEl>
                                          <p:spTgt spid="3">
                                            <p:txEl>
                                              <p:pRg st="7" end="7"/>
                                            </p:txEl>
                                          </p:spTgt>
                                        </p:tgtEl>
                                      </p:cBhvr>
                                      <p:to x="100000" y="60000"/>
                                    </p:animScale>
                                    <p:animScale>
                                      <p:cBhvr>
                                        <p:cTn id="84" dur="166" decel="50000">
                                          <p:stCondLst>
                                            <p:cond delay="676"/>
                                          </p:stCondLst>
                                        </p:cTn>
                                        <p:tgtEl>
                                          <p:spTgt spid="3">
                                            <p:txEl>
                                              <p:pRg st="7" end="7"/>
                                            </p:txEl>
                                          </p:spTgt>
                                        </p:tgtEl>
                                      </p:cBhvr>
                                      <p:to x="100000" y="100000"/>
                                    </p:animScale>
                                    <p:animScale>
                                      <p:cBhvr>
                                        <p:cTn id="85" dur="26">
                                          <p:stCondLst>
                                            <p:cond delay="1312"/>
                                          </p:stCondLst>
                                        </p:cTn>
                                        <p:tgtEl>
                                          <p:spTgt spid="3">
                                            <p:txEl>
                                              <p:pRg st="7" end="7"/>
                                            </p:txEl>
                                          </p:spTgt>
                                        </p:tgtEl>
                                      </p:cBhvr>
                                      <p:to x="100000" y="80000"/>
                                    </p:animScale>
                                    <p:animScale>
                                      <p:cBhvr>
                                        <p:cTn id="86" dur="166" decel="50000">
                                          <p:stCondLst>
                                            <p:cond delay="1338"/>
                                          </p:stCondLst>
                                        </p:cTn>
                                        <p:tgtEl>
                                          <p:spTgt spid="3">
                                            <p:txEl>
                                              <p:pRg st="7" end="7"/>
                                            </p:txEl>
                                          </p:spTgt>
                                        </p:tgtEl>
                                      </p:cBhvr>
                                      <p:to x="100000" y="100000"/>
                                    </p:animScale>
                                    <p:animScale>
                                      <p:cBhvr>
                                        <p:cTn id="87" dur="26">
                                          <p:stCondLst>
                                            <p:cond delay="1642"/>
                                          </p:stCondLst>
                                        </p:cTn>
                                        <p:tgtEl>
                                          <p:spTgt spid="3">
                                            <p:txEl>
                                              <p:pRg st="7" end="7"/>
                                            </p:txEl>
                                          </p:spTgt>
                                        </p:tgtEl>
                                      </p:cBhvr>
                                      <p:to x="100000" y="90000"/>
                                    </p:animScale>
                                    <p:animScale>
                                      <p:cBhvr>
                                        <p:cTn id="88" dur="166" decel="50000">
                                          <p:stCondLst>
                                            <p:cond delay="1668"/>
                                          </p:stCondLst>
                                        </p:cTn>
                                        <p:tgtEl>
                                          <p:spTgt spid="3">
                                            <p:txEl>
                                              <p:pRg st="7" end="7"/>
                                            </p:txEl>
                                          </p:spTgt>
                                        </p:tgtEl>
                                      </p:cBhvr>
                                      <p:to x="100000" y="100000"/>
                                    </p:animScale>
                                    <p:animScale>
                                      <p:cBhvr>
                                        <p:cTn id="89" dur="26">
                                          <p:stCondLst>
                                            <p:cond delay="1808"/>
                                          </p:stCondLst>
                                        </p:cTn>
                                        <p:tgtEl>
                                          <p:spTgt spid="3">
                                            <p:txEl>
                                              <p:pRg st="7" end="7"/>
                                            </p:txEl>
                                          </p:spTgt>
                                        </p:tgtEl>
                                      </p:cBhvr>
                                      <p:to x="100000" y="95000"/>
                                    </p:animScale>
                                    <p:animScale>
                                      <p:cBhvr>
                                        <p:cTn id="90" dur="166" decel="50000">
                                          <p:stCondLst>
                                            <p:cond delay="1834"/>
                                          </p:stCondLst>
                                        </p:cTn>
                                        <p:tgtEl>
                                          <p:spTgt spid="3">
                                            <p:txEl>
                                              <p:pRg st="7" end="7"/>
                                            </p:txEl>
                                          </p:spTgt>
                                        </p:tgtEl>
                                      </p:cBhvr>
                                      <p:to x="100000" y="100000"/>
                                    </p:animScale>
                                  </p:childTnLst>
                                </p:cTn>
                              </p:par>
                            </p:childTnLst>
                          </p:cTn>
                        </p:par>
                      </p:childTnLst>
                    </p:cTn>
                  </p:par>
                  <p:par>
                    <p:cTn id="91" fill="hold">
                      <p:stCondLst>
                        <p:cond delay="indefinite"/>
                      </p:stCondLst>
                      <p:childTnLst>
                        <p:par>
                          <p:cTn id="92" fill="hold">
                            <p:stCondLst>
                              <p:cond delay="0"/>
                            </p:stCondLst>
                            <p:childTnLst>
                              <p:par>
                                <p:cTn id="93" presetID="26" presetClass="entr" presetSubtype="0" fill="hold" nodeType="clickEffect">
                                  <p:stCondLst>
                                    <p:cond delay="0"/>
                                  </p:stCondLst>
                                  <p:childTnLst>
                                    <p:set>
                                      <p:cBhvr>
                                        <p:cTn id="94" dur="1" fill="hold">
                                          <p:stCondLst>
                                            <p:cond delay="0"/>
                                          </p:stCondLst>
                                        </p:cTn>
                                        <p:tgtEl>
                                          <p:spTgt spid="18"/>
                                        </p:tgtEl>
                                        <p:attrNameLst>
                                          <p:attrName>style.visibility</p:attrName>
                                        </p:attrNameLst>
                                      </p:cBhvr>
                                      <p:to>
                                        <p:strVal val="visible"/>
                                      </p:to>
                                    </p:set>
                                    <p:animEffect transition="in" filter="wipe(down)">
                                      <p:cBhvr>
                                        <p:cTn id="95" dur="580">
                                          <p:stCondLst>
                                            <p:cond delay="0"/>
                                          </p:stCondLst>
                                        </p:cTn>
                                        <p:tgtEl>
                                          <p:spTgt spid="18"/>
                                        </p:tgtEl>
                                      </p:cBhvr>
                                    </p:animEffect>
                                    <p:anim calcmode="lin" valueType="num">
                                      <p:cBhvr>
                                        <p:cTn id="96" dur="1822" tmFilter="0,0; 0.14,0.36; 0.43,0.73; 0.71,0.91; 1.0,1.0">
                                          <p:stCondLst>
                                            <p:cond delay="0"/>
                                          </p:stCondLst>
                                        </p:cTn>
                                        <p:tgtEl>
                                          <p:spTgt spid="18"/>
                                        </p:tgtEl>
                                        <p:attrNameLst>
                                          <p:attrName>ppt_x</p:attrName>
                                        </p:attrNameLst>
                                      </p:cBhvr>
                                      <p:tavLst>
                                        <p:tav tm="0">
                                          <p:val>
                                            <p:strVal val="#ppt_x-0.25"/>
                                          </p:val>
                                        </p:tav>
                                        <p:tav tm="100000">
                                          <p:val>
                                            <p:strVal val="#ppt_x"/>
                                          </p:val>
                                        </p:tav>
                                      </p:tavLst>
                                    </p:anim>
                                    <p:anim calcmode="lin" valueType="num">
                                      <p:cBhvr>
                                        <p:cTn id="97" dur="664" tmFilter="0.0,0.0; 0.25,0.07; 0.50,0.2; 0.75,0.467; 1.0,1.0">
                                          <p:stCondLst>
                                            <p:cond delay="0"/>
                                          </p:stCondLst>
                                        </p:cTn>
                                        <p:tgtEl>
                                          <p:spTgt spid="18"/>
                                        </p:tgtEl>
                                        <p:attrNameLst>
                                          <p:attrName>ppt_y</p:attrName>
                                        </p:attrNameLst>
                                      </p:cBhvr>
                                      <p:tavLst>
                                        <p:tav tm="0" fmla="#ppt_y-sin(pi*$)/3">
                                          <p:val>
                                            <p:fltVal val="0.5"/>
                                          </p:val>
                                        </p:tav>
                                        <p:tav tm="100000">
                                          <p:val>
                                            <p:fltVal val="1"/>
                                          </p:val>
                                        </p:tav>
                                      </p:tavLst>
                                    </p:anim>
                                    <p:anim calcmode="lin" valueType="num">
                                      <p:cBhvr>
                                        <p:cTn id="98" dur="664" tmFilter="0, 0; 0.125,0.2665; 0.25,0.4; 0.375,0.465; 0.5,0.5;  0.625,0.535; 0.75,0.6; 0.875,0.7335; 1,1">
                                          <p:stCondLst>
                                            <p:cond delay="664"/>
                                          </p:stCondLst>
                                        </p:cTn>
                                        <p:tgtEl>
                                          <p:spTgt spid="18"/>
                                        </p:tgtEl>
                                        <p:attrNameLst>
                                          <p:attrName>ppt_y</p:attrName>
                                        </p:attrNameLst>
                                      </p:cBhvr>
                                      <p:tavLst>
                                        <p:tav tm="0" fmla="#ppt_y-sin(pi*$)/9">
                                          <p:val>
                                            <p:fltVal val="0"/>
                                          </p:val>
                                        </p:tav>
                                        <p:tav tm="100000">
                                          <p:val>
                                            <p:fltVal val="1"/>
                                          </p:val>
                                        </p:tav>
                                      </p:tavLst>
                                    </p:anim>
                                    <p:anim calcmode="lin" valueType="num">
                                      <p:cBhvr>
                                        <p:cTn id="99" dur="332" tmFilter="0, 0; 0.125,0.2665; 0.25,0.4; 0.375,0.465; 0.5,0.5;  0.625,0.535; 0.75,0.6; 0.875,0.7335; 1,1">
                                          <p:stCondLst>
                                            <p:cond delay="1324"/>
                                          </p:stCondLst>
                                        </p:cTn>
                                        <p:tgtEl>
                                          <p:spTgt spid="18"/>
                                        </p:tgtEl>
                                        <p:attrNameLst>
                                          <p:attrName>ppt_y</p:attrName>
                                        </p:attrNameLst>
                                      </p:cBhvr>
                                      <p:tavLst>
                                        <p:tav tm="0" fmla="#ppt_y-sin(pi*$)/27">
                                          <p:val>
                                            <p:fltVal val="0"/>
                                          </p:val>
                                        </p:tav>
                                        <p:tav tm="100000">
                                          <p:val>
                                            <p:fltVal val="1"/>
                                          </p:val>
                                        </p:tav>
                                      </p:tavLst>
                                    </p:anim>
                                    <p:anim calcmode="lin" valueType="num">
                                      <p:cBhvr>
                                        <p:cTn id="100" dur="164" tmFilter="0, 0; 0.125,0.2665; 0.25,0.4; 0.375,0.465; 0.5,0.5;  0.625,0.535; 0.75,0.6; 0.875,0.7335; 1,1">
                                          <p:stCondLst>
                                            <p:cond delay="1656"/>
                                          </p:stCondLst>
                                        </p:cTn>
                                        <p:tgtEl>
                                          <p:spTgt spid="18"/>
                                        </p:tgtEl>
                                        <p:attrNameLst>
                                          <p:attrName>ppt_y</p:attrName>
                                        </p:attrNameLst>
                                      </p:cBhvr>
                                      <p:tavLst>
                                        <p:tav tm="0" fmla="#ppt_y-sin(pi*$)/81">
                                          <p:val>
                                            <p:fltVal val="0"/>
                                          </p:val>
                                        </p:tav>
                                        <p:tav tm="100000">
                                          <p:val>
                                            <p:fltVal val="1"/>
                                          </p:val>
                                        </p:tav>
                                      </p:tavLst>
                                    </p:anim>
                                    <p:animScale>
                                      <p:cBhvr>
                                        <p:cTn id="101" dur="26">
                                          <p:stCondLst>
                                            <p:cond delay="650"/>
                                          </p:stCondLst>
                                        </p:cTn>
                                        <p:tgtEl>
                                          <p:spTgt spid="18"/>
                                        </p:tgtEl>
                                      </p:cBhvr>
                                      <p:to x="100000" y="60000"/>
                                    </p:animScale>
                                    <p:animScale>
                                      <p:cBhvr>
                                        <p:cTn id="102" dur="166" decel="50000">
                                          <p:stCondLst>
                                            <p:cond delay="676"/>
                                          </p:stCondLst>
                                        </p:cTn>
                                        <p:tgtEl>
                                          <p:spTgt spid="18"/>
                                        </p:tgtEl>
                                      </p:cBhvr>
                                      <p:to x="100000" y="100000"/>
                                    </p:animScale>
                                    <p:animScale>
                                      <p:cBhvr>
                                        <p:cTn id="103" dur="26">
                                          <p:stCondLst>
                                            <p:cond delay="1312"/>
                                          </p:stCondLst>
                                        </p:cTn>
                                        <p:tgtEl>
                                          <p:spTgt spid="18"/>
                                        </p:tgtEl>
                                      </p:cBhvr>
                                      <p:to x="100000" y="80000"/>
                                    </p:animScale>
                                    <p:animScale>
                                      <p:cBhvr>
                                        <p:cTn id="104" dur="166" decel="50000">
                                          <p:stCondLst>
                                            <p:cond delay="1338"/>
                                          </p:stCondLst>
                                        </p:cTn>
                                        <p:tgtEl>
                                          <p:spTgt spid="18"/>
                                        </p:tgtEl>
                                      </p:cBhvr>
                                      <p:to x="100000" y="100000"/>
                                    </p:animScale>
                                    <p:animScale>
                                      <p:cBhvr>
                                        <p:cTn id="105" dur="26">
                                          <p:stCondLst>
                                            <p:cond delay="1642"/>
                                          </p:stCondLst>
                                        </p:cTn>
                                        <p:tgtEl>
                                          <p:spTgt spid="18"/>
                                        </p:tgtEl>
                                      </p:cBhvr>
                                      <p:to x="100000" y="90000"/>
                                    </p:animScale>
                                    <p:animScale>
                                      <p:cBhvr>
                                        <p:cTn id="106" dur="166" decel="50000">
                                          <p:stCondLst>
                                            <p:cond delay="1668"/>
                                          </p:stCondLst>
                                        </p:cTn>
                                        <p:tgtEl>
                                          <p:spTgt spid="18"/>
                                        </p:tgtEl>
                                      </p:cBhvr>
                                      <p:to x="100000" y="100000"/>
                                    </p:animScale>
                                    <p:animScale>
                                      <p:cBhvr>
                                        <p:cTn id="107" dur="26">
                                          <p:stCondLst>
                                            <p:cond delay="1808"/>
                                          </p:stCondLst>
                                        </p:cTn>
                                        <p:tgtEl>
                                          <p:spTgt spid="18"/>
                                        </p:tgtEl>
                                      </p:cBhvr>
                                      <p:to x="100000" y="95000"/>
                                    </p:animScale>
                                    <p:animScale>
                                      <p:cBhvr>
                                        <p:cTn id="108" dur="166" decel="50000">
                                          <p:stCondLst>
                                            <p:cond delay="1834"/>
                                          </p:stCondLst>
                                        </p:cTn>
                                        <p:tgtEl>
                                          <p:spTgt spid="18"/>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4. Modules(Notification sending for timely medicine taking)</a:t>
            </a:r>
          </a:p>
        </p:txBody>
      </p:sp>
      <p:graphicFrame>
        <p:nvGraphicFramePr>
          <p:cNvPr id="13" name="Content Placeholder 12"/>
          <p:cNvGraphicFramePr>
            <a:graphicFrameLocks noGrp="1"/>
          </p:cNvGraphicFramePr>
          <p:nvPr>
            <p:ph sz="half" idx="1"/>
          </p:nvPr>
        </p:nvGraphicFramePr>
        <p:xfrm>
          <a:off x="697423" y="1707855"/>
          <a:ext cx="7183465" cy="449921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4" name="Content Placeholder 13"/>
          <p:cNvPicPr>
            <a:picLocks noGrp="1" noChangeAspect="1"/>
          </p:cNvPicPr>
          <p:nvPr>
            <p:ph sz="half" idx="2"/>
          </p:nvPr>
        </p:nvPicPr>
        <p:blipFill>
          <a:blip r:embed="rId7">
            <a:extLst>
              <a:ext uri="{BEBA8EAE-BF5A-486C-A8C5-ECC9F3942E4B}">
                <a14:imgProps xmlns:a14="http://schemas.microsoft.com/office/drawing/2010/main">
                  <a14:imgLayer r:embed="rId8">
                    <a14:imgEffect>
                      <a14:saturation sat="60000"/>
                    </a14:imgEffect>
                  </a14:imgLayer>
                </a14:imgProps>
              </a:ext>
              <a:ext uri="{28A0092B-C50C-407E-A947-70E740481C1C}">
                <a14:useLocalDpi xmlns:a14="http://schemas.microsoft.com/office/drawing/2010/main" val="0"/>
              </a:ext>
            </a:extLst>
          </a:blip>
          <a:stretch>
            <a:fillRect/>
          </a:stretch>
        </p:blipFill>
        <p:spPr>
          <a:xfrm flipH="1">
            <a:off x="7795905" y="2564970"/>
            <a:ext cx="3755271" cy="3006671"/>
          </a:xfrm>
          <a:gradFill>
            <a:gsLst>
              <a:gs pos="6100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p:spPr>
      </p:pic>
    </p:spTree>
    <p:extLst>
      <p:ext uri="{BB962C8B-B14F-4D97-AF65-F5344CB8AC3E}">
        <p14:creationId xmlns:p14="http://schemas.microsoft.com/office/powerpoint/2010/main" val="32878873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5.Vet service</a:t>
            </a:r>
          </a:p>
        </p:txBody>
      </p:sp>
      <p:graphicFrame>
        <p:nvGraphicFramePr>
          <p:cNvPr id="6" name="Content Placeholder 5"/>
          <p:cNvGraphicFramePr>
            <a:graphicFrameLocks noGrp="1"/>
          </p:cNvGraphicFramePr>
          <p:nvPr>
            <p:ph sz="half" idx="1"/>
            <p:extLst>
              <p:ext uri="{D42A27DB-BD31-4B8C-83A1-F6EECF244321}">
                <p14:modId xmlns:p14="http://schemas.microsoft.com/office/powerpoint/2010/main" val="525715568"/>
              </p:ext>
            </p:extLst>
          </p:nvPr>
        </p:nvGraphicFramePr>
        <p:xfrm>
          <a:off x="543128" y="1298713"/>
          <a:ext cx="5552872" cy="53803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7" name="Content Placeholder 6"/>
          <p:cNvGraphicFramePr>
            <a:graphicFrameLocks noGrp="1"/>
          </p:cNvGraphicFramePr>
          <p:nvPr>
            <p:ph sz="half" idx="2"/>
          </p:nvPr>
        </p:nvGraphicFramePr>
        <p:xfrm>
          <a:off x="6173788" y="2087563"/>
          <a:ext cx="5094287" cy="370363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10" name="Diagram 9"/>
          <p:cNvGraphicFramePr/>
          <p:nvPr/>
        </p:nvGraphicFramePr>
        <p:xfrm>
          <a:off x="5649133" y="1999282"/>
          <a:ext cx="5440766" cy="4255289"/>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Tree>
    <p:extLst>
      <p:ext uri="{BB962C8B-B14F-4D97-AF65-F5344CB8AC3E}">
        <p14:creationId xmlns:p14="http://schemas.microsoft.com/office/powerpoint/2010/main" val="16944403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ounded Rectangle 2"/>
          <p:cNvSpPr/>
          <p:nvPr/>
        </p:nvSpPr>
        <p:spPr>
          <a:xfrm>
            <a:off x="74019" y="4397824"/>
            <a:ext cx="1693821" cy="74893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600" dirty="0"/>
              <a:t>Supplier Verification</a:t>
            </a:r>
            <a:endParaRPr lang="bn-BD" sz="1600" dirty="0"/>
          </a:p>
        </p:txBody>
      </p:sp>
      <p:sp>
        <p:nvSpPr>
          <p:cNvPr id="8" name="Rounded Rectangle 7"/>
          <p:cNvSpPr/>
          <p:nvPr/>
        </p:nvSpPr>
        <p:spPr>
          <a:xfrm>
            <a:off x="2092775" y="4310740"/>
            <a:ext cx="2143395" cy="981890"/>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600" dirty="0"/>
              <a:t>Regular Inspections and Audits By Agents and Vets</a:t>
            </a:r>
            <a:endParaRPr lang="bn-BD" sz="1600" dirty="0"/>
          </a:p>
        </p:txBody>
      </p:sp>
      <p:sp>
        <p:nvSpPr>
          <p:cNvPr id="10" name="Rounded Rectangle 9"/>
          <p:cNvSpPr/>
          <p:nvPr/>
        </p:nvSpPr>
        <p:spPr>
          <a:xfrm>
            <a:off x="4638943" y="4310740"/>
            <a:ext cx="2264229" cy="100584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600" dirty="0"/>
              <a:t>Supplier Ratings &amp; Reviews Based on customer feedback</a:t>
            </a:r>
          </a:p>
        </p:txBody>
      </p:sp>
      <p:sp>
        <p:nvSpPr>
          <p:cNvPr id="12" name="Rounded Rectangle 11"/>
          <p:cNvSpPr/>
          <p:nvPr/>
        </p:nvSpPr>
        <p:spPr>
          <a:xfrm>
            <a:off x="7319554" y="4310740"/>
            <a:ext cx="2264229" cy="912223"/>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600" dirty="0"/>
              <a:t>Tracking the supply chain from farm to customer</a:t>
            </a:r>
          </a:p>
        </p:txBody>
      </p:sp>
      <p:cxnSp>
        <p:nvCxnSpPr>
          <p:cNvPr id="62" name="Straight Connector 61"/>
          <p:cNvCxnSpPr/>
          <p:nvPr/>
        </p:nvCxnSpPr>
        <p:spPr>
          <a:xfrm>
            <a:off x="5882637" y="3526972"/>
            <a:ext cx="4506692" cy="15238"/>
          </a:xfrm>
          <a:prstGeom prst="line">
            <a:avLst/>
          </a:prstGeom>
          <a:ln w="38100">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flipH="1">
            <a:off x="1711236" y="3526974"/>
            <a:ext cx="4190998" cy="14150"/>
          </a:xfrm>
          <a:prstGeom prst="line">
            <a:avLst/>
          </a:prstGeom>
          <a:ln w="38100">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endCxn id="8" idx="0"/>
          </p:cNvCxnSpPr>
          <p:nvPr/>
        </p:nvCxnSpPr>
        <p:spPr>
          <a:xfrm flipH="1">
            <a:off x="3164473" y="3541124"/>
            <a:ext cx="6130" cy="769616"/>
          </a:xfrm>
          <a:prstGeom prst="straightConnector1">
            <a:avLst/>
          </a:prstGeom>
          <a:ln w="38100">
            <a:solidFill>
              <a:schemeClr val="accent5">
                <a:lumMod val="40000"/>
                <a:lumOff val="60000"/>
              </a:schemeClr>
            </a:solidFill>
            <a:tailEnd type="triangle"/>
          </a:ln>
        </p:spPr>
        <p:style>
          <a:lnRef idx="1">
            <a:schemeClr val="accent5"/>
          </a:lnRef>
          <a:fillRef idx="0">
            <a:schemeClr val="accent5"/>
          </a:fillRef>
          <a:effectRef idx="0">
            <a:schemeClr val="accent5"/>
          </a:effectRef>
          <a:fontRef idx="minor">
            <a:schemeClr val="tx1"/>
          </a:fontRef>
        </p:style>
      </p:cxnSp>
      <p:cxnSp>
        <p:nvCxnSpPr>
          <p:cNvPr id="79" name="Straight Arrow Connector 78"/>
          <p:cNvCxnSpPr/>
          <p:nvPr/>
        </p:nvCxnSpPr>
        <p:spPr>
          <a:xfrm flipH="1">
            <a:off x="5688059" y="3530782"/>
            <a:ext cx="13060" cy="809345"/>
          </a:xfrm>
          <a:prstGeom prst="straightConnector1">
            <a:avLst/>
          </a:prstGeom>
          <a:ln w="38100">
            <a:solidFill>
              <a:schemeClr val="accent5">
                <a:lumMod val="40000"/>
                <a:lumOff val="60000"/>
              </a:schemeClr>
            </a:solidFill>
            <a:tailEnd type="triangle"/>
          </a:ln>
        </p:spPr>
        <p:style>
          <a:lnRef idx="1">
            <a:schemeClr val="accent5"/>
          </a:lnRef>
          <a:fillRef idx="0">
            <a:schemeClr val="accent5"/>
          </a:fillRef>
          <a:effectRef idx="0">
            <a:schemeClr val="accent5"/>
          </a:effectRef>
          <a:fontRef idx="minor">
            <a:schemeClr val="tx1"/>
          </a:fontRef>
        </p:style>
      </p:cxnSp>
      <p:cxnSp>
        <p:nvCxnSpPr>
          <p:cNvPr id="83" name="Straight Arrow Connector 82"/>
          <p:cNvCxnSpPr/>
          <p:nvPr/>
        </p:nvCxnSpPr>
        <p:spPr>
          <a:xfrm flipH="1">
            <a:off x="8467727" y="3520440"/>
            <a:ext cx="13060" cy="790300"/>
          </a:xfrm>
          <a:prstGeom prst="straightConnector1">
            <a:avLst/>
          </a:prstGeom>
          <a:ln w="38100">
            <a:solidFill>
              <a:schemeClr val="accent5">
                <a:lumMod val="40000"/>
                <a:lumOff val="60000"/>
              </a:schemeClr>
            </a:solidFill>
            <a:tailEnd type="triangle"/>
          </a:ln>
        </p:spPr>
        <p:style>
          <a:lnRef idx="1">
            <a:schemeClr val="accent5"/>
          </a:lnRef>
          <a:fillRef idx="0">
            <a:schemeClr val="accent5"/>
          </a:fillRef>
          <a:effectRef idx="0">
            <a:schemeClr val="accent5"/>
          </a:effectRef>
          <a:fontRef idx="minor">
            <a:schemeClr val="tx1"/>
          </a:fontRef>
        </p:style>
      </p:cxnSp>
      <p:cxnSp>
        <p:nvCxnSpPr>
          <p:cNvPr id="91" name="Elbow Connector 90"/>
          <p:cNvCxnSpPr>
            <a:endCxn id="3" idx="0"/>
          </p:cNvCxnSpPr>
          <p:nvPr/>
        </p:nvCxnSpPr>
        <p:spPr>
          <a:xfrm rot="5400000">
            <a:off x="887734" y="3574322"/>
            <a:ext cx="856698" cy="790306"/>
          </a:xfrm>
          <a:prstGeom prst="bentConnector3">
            <a:avLst>
              <a:gd name="adj1" fmla="val -698"/>
            </a:avLst>
          </a:prstGeom>
          <a:ln w="38100">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Elbow Connector 108"/>
          <p:cNvCxnSpPr/>
          <p:nvPr/>
        </p:nvCxnSpPr>
        <p:spPr>
          <a:xfrm rot="16200000" flipH="1">
            <a:off x="10286597" y="3629703"/>
            <a:ext cx="900788" cy="695325"/>
          </a:xfrm>
          <a:prstGeom prst="bentConnector3">
            <a:avLst>
              <a:gd name="adj1" fmla="val 1782"/>
            </a:avLst>
          </a:prstGeom>
          <a:ln w="38100">
            <a:solidFill>
              <a:schemeClr val="accent5">
                <a:lumMod val="40000"/>
                <a:lumOff val="6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2" name="Rounded Rectangle 121"/>
          <p:cNvSpPr/>
          <p:nvPr/>
        </p:nvSpPr>
        <p:spPr>
          <a:xfrm>
            <a:off x="10000165" y="4427761"/>
            <a:ext cx="1994263" cy="702131"/>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600" dirty="0"/>
              <a:t>Quality Control Check</a:t>
            </a:r>
          </a:p>
        </p:txBody>
      </p:sp>
      <p:sp>
        <p:nvSpPr>
          <p:cNvPr id="128" name="Rectangle 127"/>
          <p:cNvSpPr/>
          <p:nvPr/>
        </p:nvSpPr>
        <p:spPr>
          <a:xfrm>
            <a:off x="3867964" y="463732"/>
            <a:ext cx="3666309" cy="914399"/>
          </a:xfrm>
          <a:prstGeom prst="rect">
            <a:avLst/>
          </a:prstGeom>
          <a:solidFill>
            <a:schemeClr val="accent4"/>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400" dirty="0"/>
              <a:t>7.QUALITY ASSURANCE</a:t>
            </a:r>
            <a:endParaRPr lang="bn-BD" sz="2400" dirty="0"/>
          </a:p>
        </p:txBody>
      </p:sp>
      <p:sp>
        <p:nvSpPr>
          <p:cNvPr id="129" name="Flowchart: Preparation 128"/>
          <p:cNvSpPr/>
          <p:nvPr/>
        </p:nvSpPr>
        <p:spPr>
          <a:xfrm>
            <a:off x="4710952" y="2170612"/>
            <a:ext cx="1980332" cy="914399"/>
          </a:xfrm>
          <a:prstGeom prst="flowChartPreparation">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Quality Assurance Standards</a:t>
            </a:r>
            <a:endParaRPr lang="bn-BD" sz="1600" dirty="0"/>
          </a:p>
        </p:txBody>
      </p:sp>
      <p:cxnSp>
        <p:nvCxnSpPr>
          <p:cNvPr id="130" name="Straight Arrow Connector 129"/>
          <p:cNvCxnSpPr>
            <a:stCxn id="128" idx="2"/>
            <a:endCxn id="129" idx="0"/>
          </p:cNvCxnSpPr>
          <p:nvPr/>
        </p:nvCxnSpPr>
        <p:spPr>
          <a:xfrm flipH="1">
            <a:off x="5701117" y="1378131"/>
            <a:ext cx="0" cy="792481"/>
          </a:xfrm>
          <a:prstGeom prst="straightConnector1">
            <a:avLst/>
          </a:prstGeom>
          <a:ln w="57150">
            <a:solidFill>
              <a:schemeClr val="accent5">
                <a:lumMod val="40000"/>
                <a:lumOff val="60000"/>
              </a:schemeClr>
            </a:solidFill>
            <a:tailEnd type="triangle"/>
          </a:ln>
        </p:spPr>
        <p:style>
          <a:lnRef idx="1">
            <a:schemeClr val="accent5"/>
          </a:lnRef>
          <a:fillRef idx="0">
            <a:schemeClr val="accent5"/>
          </a:fillRef>
          <a:effectRef idx="0">
            <a:schemeClr val="accent5"/>
          </a:effectRef>
          <a:fontRef idx="minor">
            <a:schemeClr val="tx1"/>
          </a:fontRef>
        </p:style>
      </p:cxnSp>
      <p:cxnSp>
        <p:nvCxnSpPr>
          <p:cNvPr id="131" name="Straight Connector 130"/>
          <p:cNvCxnSpPr>
            <a:stCxn id="129" idx="2"/>
          </p:cNvCxnSpPr>
          <p:nvPr/>
        </p:nvCxnSpPr>
        <p:spPr>
          <a:xfrm flipH="1">
            <a:off x="5701117" y="3085011"/>
            <a:ext cx="1" cy="435429"/>
          </a:xfrm>
          <a:prstGeom prst="line">
            <a:avLst/>
          </a:prstGeom>
          <a:ln w="38100">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102641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428172"/>
            <a:ext cx="5426045" cy="609599"/>
          </a:xfrm>
        </p:spPr>
        <p:txBody>
          <a:bodyPr>
            <a:normAutofit fontScale="90000"/>
          </a:bodyPr>
          <a:lstStyle/>
          <a:p>
            <a:r>
              <a:rPr lang="en-US" sz="2400" dirty="0">
                <a:solidFill>
                  <a:schemeClr val="accent5">
                    <a:lumMod val="40000"/>
                    <a:lumOff val="60000"/>
                  </a:schemeClr>
                </a:solidFill>
              </a:rPr>
              <a:t>Supplier verification Module</a:t>
            </a:r>
            <a:endParaRPr lang="bn-BD" sz="2800" dirty="0">
              <a:solidFill>
                <a:schemeClr val="accent5">
                  <a:lumMod val="40000"/>
                  <a:lumOff val="60000"/>
                </a:schemeClr>
              </a:solidFill>
            </a:endParaRPr>
          </a:p>
        </p:txBody>
      </p:sp>
      <p:sp>
        <p:nvSpPr>
          <p:cNvPr id="3" name="Content Placeholder 2"/>
          <p:cNvSpPr>
            <a:spLocks noGrp="1"/>
          </p:cNvSpPr>
          <p:nvPr>
            <p:ph idx="1"/>
          </p:nvPr>
        </p:nvSpPr>
        <p:spPr>
          <a:xfrm>
            <a:off x="913795" y="1373251"/>
            <a:ext cx="10955988" cy="5201719"/>
          </a:xfrm>
        </p:spPr>
        <p:txBody>
          <a:bodyPr/>
          <a:lstStyle/>
          <a:p>
            <a:pPr marL="342900" indent="-342900">
              <a:buFont typeface="+mj-lt"/>
              <a:buAutoNum type="arabicPeriod"/>
            </a:pPr>
            <a:r>
              <a:rPr lang="en-US" sz="1800" b="1" i="1" dirty="0">
                <a:solidFill>
                  <a:srgbClr val="92D050"/>
                </a:solidFill>
              </a:rPr>
              <a:t>Supplier Registration :</a:t>
            </a:r>
          </a:p>
          <a:p>
            <a:pPr lvl="1"/>
            <a:r>
              <a:rPr lang="en-US" sz="1600" dirty="0"/>
              <a:t>collects necessary information, including business details, contact information, and documents</a:t>
            </a:r>
          </a:p>
          <a:p>
            <a:pPr marL="342900" indent="-342900">
              <a:buFont typeface="+mj-lt"/>
              <a:buAutoNum type="arabicPeriod"/>
            </a:pPr>
            <a:r>
              <a:rPr lang="en-US" sz="1800" b="1" i="1" dirty="0">
                <a:solidFill>
                  <a:srgbClr val="92D050"/>
                </a:solidFill>
              </a:rPr>
              <a:t>Automated Document Verification</a:t>
            </a:r>
          </a:p>
          <a:p>
            <a:pPr marL="342900" indent="-342900">
              <a:buFont typeface="+mj-lt"/>
              <a:buAutoNum type="arabicPeriod"/>
            </a:pPr>
            <a:r>
              <a:rPr lang="en-US" sz="1800" b="1" i="1" dirty="0">
                <a:solidFill>
                  <a:srgbClr val="92D050"/>
                </a:solidFill>
              </a:rPr>
              <a:t>Conduct Background Checks :</a:t>
            </a:r>
          </a:p>
          <a:p>
            <a:pPr lvl="1"/>
            <a:r>
              <a:rPr lang="en-US" sz="1600" dirty="0"/>
              <a:t>Integrate with third-party services or databases to check for any criminal records, regulatory violations, or previous complaints against the supplier.</a:t>
            </a:r>
          </a:p>
          <a:p>
            <a:pPr marL="342900" indent="-342900">
              <a:buFont typeface="+mj-lt"/>
              <a:buAutoNum type="arabicPeriod"/>
            </a:pPr>
            <a:r>
              <a:rPr lang="en-US" sz="1800" b="1" i="1" dirty="0">
                <a:solidFill>
                  <a:srgbClr val="92D050"/>
                </a:solidFill>
              </a:rPr>
              <a:t>Quality Assurance Standards :</a:t>
            </a:r>
          </a:p>
          <a:p>
            <a:pPr lvl="1"/>
            <a:r>
              <a:rPr lang="en-US" sz="1600" dirty="0"/>
              <a:t>Create a checklist or questionnaire that suppliers need to complete, covering aspects such as animal welfare practices, feed quality, hygiene, and processing standards.</a:t>
            </a:r>
          </a:p>
          <a:p>
            <a:pPr marL="342900" indent="-342900">
              <a:buFont typeface="+mj-lt"/>
              <a:buAutoNum type="arabicPeriod"/>
            </a:pPr>
            <a:r>
              <a:rPr lang="en-US" sz="1800" b="1" i="1" dirty="0">
                <a:solidFill>
                  <a:srgbClr val="92D050"/>
                </a:solidFill>
              </a:rPr>
              <a:t>Supplier Evaluation :</a:t>
            </a:r>
          </a:p>
          <a:p>
            <a:pPr lvl="1"/>
            <a:r>
              <a:rPr lang="en-US" sz="1600" dirty="0"/>
              <a:t>Develop a scoring or rating system to evaluate suppliers based on their adherence to quality standards.</a:t>
            </a:r>
          </a:p>
        </p:txBody>
      </p:sp>
    </p:spTree>
    <p:extLst>
      <p:ext uri="{BB962C8B-B14F-4D97-AF65-F5344CB8AC3E}">
        <p14:creationId xmlns:p14="http://schemas.microsoft.com/office/powerpoint/2010/main" val="15752331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182881"/>
            <a:ext cx="5426045" cy="609599"/>
          </a:xfrm>
        </p:spPr>
        <p:txBody>
          <a:bodyPr>
            <a:normAutofit/>
          </a:bodyPr>
          <a:lstStyle/>
          <a:p>
            <a:r>
              <a:rPr lang="en-US" sz="2200" dirty="0"/>
              <a:t>Regular Monitoring module</a:t>
            </a:r>
            <a:endParaRPr lang="bn-BD" sz="2200" dirty="0"/>
          </a:p>
        </p:txBody>
      </p:sp>
      <p:sp>
        <p:nvSpPr>
          <p:cNvPr id="3" name="Content Placeholder 2"/>
          <p:cNvSpPr>
            <a:spLocks noGrp="1"/>
          </p:cNvSpPr>
          <p:nvPr>
            <p:ph idx="1"/>
          </p:nvPr>
        </p:nvSpPr>
        <p:spPr>
          <a:xfrm>
            <a:off x="913795" y="905692"/>
            <a:ext cx="10955988" cy="5952307"/>
          </a:xfrm>
        </p:spPr>
        <p:txBody>
          <a:bodyPr>
            <a:normAutofit fontScale="92500" lnSpcReduction="20000"/>
          </a:bodyPr>
          <a:lstStyle/>
          <a:p>
            <a:pPr marL="342900" indent="-342900">
              <a:lnSpc>
                <a:spcPct val="140000"/>
              </a:lnSpc>
              <a:buFont typeface="+mj-lt"/>
              <a:buAutoNum type="arabicPeriod"/>
            </a:pPr>
            <a:r>
              <a:rPr lang="en-US" sz="1800" b="1" i="1" dirty="0">
                <a:solidFill>
                  <a:srgbClr val="92D050"/>
                </a:solidFill>
              </a:rPr>
              <a:t>Inspection Scheduling :</a:t>
            </a:r>
          </a:p>
          <a:p>
            <a:pPr lvl="1"/>
            <a:r>
              <a:rPr lang="en-US" sz="1600" dirty="0"/>
              <a:t>a scheduling feature with options for setting the inspection frequency based on risk levels or regulatory requirements.</a:t>
            </a:r>
          </a:p>
          <a:p>
            <a:pPr marL="342900" indent="-342900">
              <a:buFont typeface="+mj-lt"/>
              <a:buAutoNum type="arabicPeriod"/>
            </a:pPr>
            <a:r>
              <a:rPr lang="en-US" sz="1800" b="1" i="1" dirty="0">
                <a:solidFill>
                  <a:srgbClr val="92D050"/>
                </a:solidFill>
              </a:rPr>
              <a:t>Inspection Assignment :</a:t>
            </a:r>
          </a:p>
          <a:p>
            <a:pPr lvl="1"/>
            <a:r>
              <a:rPr lang="en-US" sz="1600" dirty="0"/>
              <a:t>Develop a system that allows inspectors to view their assigned inspections and receive notifications when new inspections are scheduled.</a:t>
            </a:r>
          </a:p>
          <a:p>
            <a:pPr marL="342900" indent="-342900">
              <a:buFont typeface="+mj-lt"/>
              <a:buAutoNum type="arabicPeriod"/>
            </a:pPr>
            <a:r>
              <a:rPr lang="en-US" sz="1800" b="1" i="1" dirty="0">
                <a:solidFill>
                  <a:srgbClr val="92D050"/>
                </a:solidFill>
              </a:rPr>
              <a:t>Inspection Checklist :</a:t>
            </a:r>
          </a:p>
          <a:p>
            <a:pPr lvl="1"/>
            <a:r>
              <a:rPr lang="en-US" sz="1600" dirty="0"/>
              <a:t>Enable inspectors to record their findings during the on-site inspection using a mobile app or a web-based form.</a:t>
            </a:r>
          </a:p>
          <a:p>
            <a:pPr marL="342900" indent="-342900">
              <a:buFont typeface="+mj-lt"/>
              <a:buAutoNum type="arabicPeriod"/>
            </a:pPr>
            <a:r>
              <a:rPr lang="en-US" sz="1800" b="1" i="1" dirty="0">
                <a:solidFill>
                  <a:srgbClr val="92D050"/>
                </a:solidFill>
              </a:rPr>
              <a:t>Corrective Action Management :</a:t>
            </a:r>
          </a:p>
          <a:p>
            <a:pPr lvl="1"/>
            <a:r>
              <a:rPr lang="en-US" sz="1600" dirty="0"/>
              <a:t>a module to track and manage corrective actions identified during inspections.</a:t>
            </a:r>
          </a:p>
          <a:p>
            <a:pPr lvl="1"/>
            <a:r>
              <a:rPr lang="en-US" sz="1600" dirty="0"/>
              <a:t>Provide reminders and notifications to ensure timely completion of corrective actions.</a:t>
            </a:r>
          </a:p>
          <a:p>
            <a:pPr lvl="1"/>
            <a:r>
              <a:rPr lang="en-US" sz="1600" dirty="0"/>
              <a:t>Schedule follow-up inspections for suppliers who have had significant violations or non-compliance issues.</a:t>
            </a:r>
          </a:p>
          <a:p>
            <a:pPr marL="342900" indent="-342900">
              <a:buFont typeface="+mj-lt"/>
              <a:buAutoNum type="arabicPeriod"/>
            </a:pPr>
            <a:r>
              <a:rPr lang="en-US" sz="1800" b="1" i="1" dirty="0">
                <a:solidFill>
                  <a:srgbClr val="92D050"/>
                </a:solidFill>
              </a:rPr>
              <a:t>Inspection History and Tracking :</a:t>
            </a:r>
          </a:p>
          <a:p>
            <a:pPr lvl="1"/>
            <a:r>
              <a:rPr lang="en-US" sz="1600" dirty="0"/>
              <a:t>Develop a scoring or rating system to evaluate suppliers based on their adherence to quality standards.</a:t>
            </a:r>
          </a:p>
          <a:p>
            <a:pPr marL="342900" indent="-342900">
              <a:buFont typeface="+mj-lt"/>
              <a:buAutoNum type="arabicPeriod"/>
            </a:pPr>
            <a:r>
              <a:rPr lang="en-US" sz="1800" b="1" i="1" dirty="0">
                <a:solidFill>
                  <a:srgbClr val="92D050"/>
                </a:solidFill>
              </a:rPr>
              <a:t>Data Analysis and Trends :</a:t>
            </a:r>
          </a:p>
          <a:p>
            <a:pPr lvl="1"/>
            <a:r>
              <a:rPr lang="en-US" sz="1600" dirty="0"/>
              <a:t>Analyze inspection data to identify trends, recurring issues, or areas where suppliers may need additional support or training.</a:t>
            </a:r>
          </a:p>
          <a:p>
            <a:pPr lvl="1"/>
            <a:r>
              <a:rPr lang="bn-BD" altLang="bn-BD" sz="1600" dirty="0"/>
              <a:t>Generate reports or visualizations that help in assessing overall compliance levels and identifying areas for improvement.</a:t>
            </a:r>
            <a:endParaRPr lang="en-US" sz="1600" dirty="0"/>
          </a:p>
          <a:p>
            <a:pPr marL="457200" lvl="1" indent="0">
              <a:buNone/>
            </a:pPr>
            <a:endParaRPr lang="en-US" sz="1600" dirty="0"/>
          </a:p>
          <a:p>
            <a:pPr lvl="1"/>
            <a:endParaRPr lang="en-US" sz="1600" dirty="0"/>
          </a:p>
          <a:p>
            <a:pPr marL="0" indent="0">
              <a:buNone/>
            </a:pPr>
            <a:endParaRPr lang="en-US" sz="1800" dirty="0"/>
          </a:p>
        </p:txBody>
      </p:sp>
    </p:spTree>
    <p:extLst>
      <p:ext uri="{BB962C8B-B14F-4D97-AF65-F5344CB8AC3E}">
        <p14:creationId xmlns:p14="http://schemas.microsoft.com/office/powerpoint/2010/main" val="39449450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235132"/>
            <a:ext cx="5426045" cy="609599"/>
          </a:xfrm>
        </p:spPr>
        <p:txBody>
          <a:bodyPr>
            <a:normAutofit/>
          </a:bodyPr>
          <a:lstStyle/>
          <a:p>
            <a:pPr algn="l"/>
            <a:r>
              <a:rPr lang="en-US" sz="2400" dirty="0"/>
              <a:t>Tracking Module</a:t>
            </a:r>
            <a:endParaRPr lang="bn-BD" sz="2800" dirty="0"/>
          </a:p>
        </p:txBody>
      </p:sp>
      <p:sp>
        <p:nvSpPr>
          <p:cNvPr id="3" name="Content Placeholder 2"/>
          <p:cNvSpPr>
            <a:spLocks noGrp="1"/>
          </p:cNvSpPr>
          <p:nvPr>
            <p:ph idx="1"/>
          </p:nvPr>
        </p:nvSpPr>
        <p:spPr>
          <a:xfrm>
            <a:off x="913795" y="990072"/>
            <a:ext cx="10955988" cy="5558773"/>
          </a:xfrm>
        </p:spPr>
        <p:txBody>
          <a:bodyPr>
            <a:normAutofit fontScale="92500" lnSpcReduction="10000"/>
          </a:bodyPr>
          <a:lstStyle/>
          <a:p>
            <a:pPr marL="342900" indent="-342900">
              <a:buFont typeface="+mj-lt"/>
              <a:buAutoNum type="arabicPeriod"/>
            </a:pPr>
            <a:r>
              <a:rPr lang="en-US" sz="1800" b="1" i="1" dirty="0">
                <a:solidFill>
                  <a:srgbClr val="92D050"/>
                </a:solidFill>
              </a:rPr>
              <a:t>Product Identification :</a:t>
            </a:r>
          </a:p>
          <a:p>
            <a:pPr lvl="1"/>
            <a:r>
              <a:rPr lang="en-US" sz="1600" dirty="0"/>
              <a:t>Assign unique identifiers (e.g., QR codes, barcodes, or serial numbers) to each batch or individual meat or cattle product.</a:t>
            </a:r>
          </a:p>
          <a:p>
            <a:pPr marL="342900" indent="-342900">
              <a:buFont typeface="+mj-lt"/>
              <a:buAutoNum type="arabicPeriod"/>
            </a:pPr>
            <a:r>
              <a:rPr lang="en-US" sz="1800" b="1" i="1" dirty="0">
                <a:solidFill>
                  <a:srgbClr val="92D050"/>
                </a:solidFill>
              </a:rPr>
              <a:t>Inventory Management :</a:t>
            </a:r>
          </a:p>
          <a:p>
            <a:pPr lvl="1"/>
            <a:r>
              <a:rPr lang="en-US" sz="1600" dirty="0"/>
              <a:t>Record the quantity, batch numbers, and associated product identifiers at each stage.</a:t>
            </a:r>
          </a:p>
          <a:p>
            <a:pPr marL="342900" indent="-342900">
              <a:buFont typeface="+mj-lt"/>
              <a:buAutoNum type="arabicPeriod"/>
            </a:pPr>
            <a:r>
              <a:rPr lang="en-US" sz="1800" b="1" i="1" dirty="0">
                <a:solidFill>
                  <a:srgbClr val="92D050"/>
                </a:solidFill>
              </a:rPr>
              <a:t>Shipping and Transportation :</a:t>
            </a:r>
          </a:p>
          <a:p>
            <a:pPr lvl="1"/>
            <a:r>
              <a:rPr lang="en-US" sz="1600" dirty="0"/>
              <a:t>record transportation details, such as carrier information, departure and arrival dates, and tracking numbers.</a:t>
            </a:r>
          </a:p>
          <a:p>
            <a:pPr marL="342900" indent="-342900">
              <a:buFont typeface="+mj-lt"/>
              <a:buAutoNum type="arabicPeriod"/>
            </a:pPr>
            <a:r>
              <a:rPr lang="en-US" sz="1800" b="1" i="1" dirty="0">
                <a:solidFill>
                  <a:srgbClr val="92D050"/>
                </a:solidFill>
              </a:rPr>
              <a:t>Real-time Tracking :</a:t>
            </a:r>
          </a:p>
          <a:p>
            <a:pPr lvl="1"/>
            <a:r>
              <a:rPr lang="en-US" sz="1600" dirty="0"/>
              <a:t>Implement a real-time tracking module that allows stakeholders to monitor the location and status of the products during transit.</a:t>
            </a:r>
          </a:p>
          <a:p>
            <a:pPr marL="342900" indent="-342900">
              <a:buFont typeface="+mj-lt"/>
              <a:buAutoNum type="arabicPeriod"/>
            </a:pPr>
            <a:r>
              <a:rPr lang="en-US" sz="1800" b="1" i="1" dirty="0">
                <a:solidFill>
                  <a:srgbClr val="92D050"/>
                </a:solidFill>
              </a:rPr>
              <a:t>Traceability Interface:</a:t>
            </a:r>
          </a:p>
          <a:p>
            <a:pPr lvl="1"/>
            <a:r>
              <a:rPr lang="en-US" sz="1600" dirty="0"/>
              <a:t>Create a user-facing traceability interface that enables customers to scan product identifiers (e.g., QR codes) and access detailed information about the product's journey.</a:t>
            </a:r>
          </a:p>
          <a:p>
            <a:pPr marL="342900" indent="-342900">
              <a:buFont typeface="+mj-lt"/>
              <a:buAutoNum type="arabicPeriod"/>
            </a:pPr>
            <a:r>
              <a:rPr lang="en-US" sz="1800" b="1" i="1" dirty="0">
                <a:solidFill>
                  <a:srgbClr val="92D050"/>
                </a:solidFill>
              </a:rPr>
              <a:t>Data Analytics and Reporting:</a:t>
            </a:r>
          </a:p>
          <a:p>
            <a:pPr lvl="1"/>
            <a:r>
              <a:rPr lang="en-US" sz="1600" dirty="0"/>
              <a:t>Implement data analytics and reporting capabilities to generate insights about the supply chain, such as average delivery times, delivery performance, and customer satisfaction.</a:t>
            </a:r>
          </a:p>
        </p:txBody>
      </p:sp>
    </p:spTree>
    <p:extLst>
      <p:ext uri="{BB962C8B-B14F-4D97-AF65-F5344CB8AC3E}">
        <p14:creationId xmlns:p14="http://schemas.microsoft.com/office/powerpoint/2010/main" val="9243455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3795" y="235132"/>
            <a:ext cx="5965976" cy="609599"/>
          </a:xfrm>
        </p:spPr>
        <p:txBody>
          <a:bodyPr>
            <a:normAutofit fontScale="90000"/>
          </a:bodyPr>
          <a:lstStyle/>
          <a:p>
            <a:pPr algn="l"/>
            <a:r>
              <a:rPr lang="en-US" sz="2400" dirty="0"/>
              <a:t>Quality control check module</a:t>
            </a:r>
            <a:endParaRPr lang="bn-BD" sz="2800" dirty="0"/>
          </a:p>
        </p:txBody>
      </p:sp>
      <p:sp>
        <p:nvSpPr>
          <p:cNvPr id="3" name="Content Placeholder 2"/>
          <p:cNvSpPr>
            <a:spLocks noGrp="1"/>
          </p:cNvSpPr>
          <p:nvPr>
            <p:ph idx="1"/>
          </p:nvPr>
        </p:nvSpPr>
        <p:spPr>
          <a:xfrm>
            <a:off x="913795" y="990072"/>
            <a:ext cx="10955988" cy="5867928"/>
          </a:xfrm>
        </p:spPr>
        <p:txBody>
          <a:bodyPr>
            <a:normAutofit fontScale="92500" lnSpcReduction="20000"/>
          </a:bodyPr>
          <a:lstStyle/>
          <a:p>
            <a:pPr marL="342900" indent="-342900">
              <a:buFont typeface="+mj-lt"/>
              <a:buAutoNum type="arabicPeriod"/>
            </a:pPr>
            <a:r>
              <a:rPr lang="en-US" sz="1800" b="1" i="1" dirty="0">
                <a:solidFill>
                  <a:srgbClr val="92D050"/>
                </a:solidFill>
              </a:rPr>
              <a:t>Quality Control Check Parameters :</a:t>
            </a:r>
          </a:p>
          <a:p>
            <a:pPr lvl="1"/>
            <a:r>
              <a:rPr lang="en-US" sz="1600" dirty="0"/>
              <a:t>Examples of parameters may include appearance, texture, color, odor, fat content, moisture content, and temperature.</a:t>
            </a:r>
          </a:p>
          <a:p>
            <a:pPr marL="342900" indent="-342900">
              <a:buFont typeface="+mj-lt"/>
              <a:buAutoNum type="arabicPeriod"/>
            </a:pPr>
            <a:r>
              <a:rPr lang="en-US" sz="1800" b="1" i="1" dirty="0">
                <a:solidFill>
                  <a:srgbClr val="92D050"/>
                </a:solidFill>
              </a:rPr>
              <a:t>Quality Control Checklist ( </a:t>
            </a:r>
            <a:r>
              <a:rPr lang="en-US" sz="1800" i="1" dirty="0">
                <a:solidFill>
                  <a:srgbClr val="92D050"/>
                </a:solidFill>
              </a:rPr>
              <a:t>assessed for each product</a:t>
            </a:r>
            <a:r>
              <a:rPr lang="en-US" sz="1800" b="1" i="1" dirty="0">
                <a:solidFill>
                  <a:srgbClr val="92D050"/>
                </a:solidFill>
              </a:rPr>
              <a:t> ) :</a:t>
            </a:r>
          </a:p>
          <a:p>
            <a:pPr lvl="1"/>
            <a:r>
              <a:rPr lang="en-US" sz="1600" dirty="0"/>
              <a:t>Include options to customize the checklist based on specific product types or quality requirements.</a:t>
            </a:r>
          </a:p>
          <a:p>
            <a:pPr marL="342900" indent="-342900">
              <a:buFont typeface="+mj-lt"/>
              <a:buAutoNum type="arabicPeriod"/>
            </a:pPr>
            <a:r>
              <a:rPr lang="en-US" sz="1800" b="1" i="1" dirty="0">
                <a:solidFill>
                  <a:srgbClr val="92D050"/>
                </a:solidFill>
              </a:rPr>
              <a:t>Regular Inspection ,  sample &amp; Test Data :</a:t>
            </a:r>
          </a:p>
          <a:p>
            <a:pPr lvl="1"/>
            <a:r>
              <a:rPr lang="en-US" sz="1600" dirty="0"/>
              <a:t>Schedule inspections and enable quality control personnel to input data, record observations, and enter test results into the software platform.</a:t>
            </a:r>
          </a:p>
          <a:p>
            <a:pPr lvl="1"/>
            <a:r>
              <a:rPr lang="en-US" sz="1600" dirty="0"/>
              <a:t>Include options to specify the number of samples to be taken, sampling methods, and testing protocols.</a:t>
            </a:r>
          </a:p>
          <a:p>
            <a:pPr marL="342900" indent="-342900">
              <a:buFont typeface="+mj-lt"/>
              <a:buAutoNum type="arabicPeriod"/>
            </a:pPr>
            <a:r>
              <a:rPr lang="en-US" sz="1800" b="1" i="1" dirty="0">
                <a:solidFill>
                  <a:srgbClr val="92D050"/>
                </a:solidFill>
              </a:rPr>
              <a:t>Automated Data Analysis:</a:t>
            </a:r>
          </a:p>
          <a:p>
            <a:pPr lvl="1"/>
            <a:r>
              <a:rPr lang="bn-BD" altLang="bn-BD" sz="1600" dirty="0"/>
              <a:t>Develop algorithms or rules to analyze the collected data and identify any deviations or quality issues. </a:t>
            </a:r>
            <a:endParaRPr lang="en-US" sz="1600" dirty="0"/>
          </a:p>
          <a:p>
            <a:pPr marL="342900" indent="-342900">
              <a:buFont typeface="+mj-lt"/>
              <a:buAutoNum type="arabicPeriod"/>
            </a:pPr>
            <a:r>
              <a:rPr lang="en-US" sz="1800" b="1" i="1" dirty="0">
                <a:solidFill>
                  <a:srgbClr val="92D050"/>
                </a:solidFill>
              </a:rPr>
              <a:t>Non-Conformance Management:</a:t>
            </a:r>
          </a:p>
          <a:p>
            <a:pPr lvl="1"/>
            <a:r>
              <a:rPr lang="en-US" sz="1600" dirty="0"/>
              <a:t>manage non-conformances and quality issues identified during the quality control check.</a:t>
            </a:r>
          </a:p>
          <a:p>
            <a:pPr lvl="1"/>
            <a:r>
              <a:rPr lang="bn-BD" altLang="bn-BD" dirty="0"/>
              <a:t>Include options to create corrective and preventive action plans, assign responsibilities, and track the resolution process. </a:t>
            </a:r>
            <a:endParaRPr lang="en-US" sz="1600" dirty="0"/>
          </a:p>
          <a:p>
            <a:pPr marL="342900" indent="-342900">
              <a:buFont typeface="+mj-lt"/>
              <a:buAutoNum type="arabicPeriod"/>
            </a:pPr>
            <a:r>
              <a:rPr lang="en-US" sz="1800" b="1" i="1" dirty="0">
                <a:solidFill>
                  <a:srgbClr val="92D050"/>
                </a:solidFill>
              </a:rPr>
              <a:t>Integration with Supply Chain:</a:t>
            </a:r>
          </a:p>
          <a:p>
            <a:pPr lvl="1"/>
            <a:r>
              <a:rPr lang="en-US" sz="1600" dirty="0"/>
              <a:t>Enable quality control personnel to link quality control data with specific batches or lots of meat products for traceability purposes.</a:t>
            </a:r>
          </a:p>
        </p:txBody>
      </p:sp>
    </p:spTree>
    <p:extLst>
      <p:ext uri="{BB962C8B-B14F-4D97-AF65-F5344CB8AC3E}">
        <p14:creationId xmlns:p14="http://schemas.microsoft.com/office/powerpoint/2010/main" val="29984148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6CA8F-9813-C672-52AF-691DA7B60525}"/>
              </a:ext>
            </a:extLst>
          </p:cNvPr>
          <p:cNvSpPr>
            <a:spLocks noGrp="1"/>
          </p:cNvSpPr>
          <p:nvPr>
            <p:ph type="title"/>
          </p:nvPr>
        </p:nvSpPr>
        <p:spPr>
          <a:xfrm>
            <a:off x="821029" y="231913"/>
            <a:ext cx="10353761" cy="1060174"/>
          </a:xfrm>
        </p:spPr>
        <p:txBody>
          <a:bodyPr/>
          <a:lstStyle/>
          <a:p>
            <a:r>
              <a:rPr lang="en-US" dirty="0"/>
              <a:t>Introduction</a:t>
            </a:r>
          </a:p>
        </p:txBody>
      </p:sp>
      <p:sp>
        <p:nvSpPr>
          <p:cNvPr id="3" name="Content Placeholder 2">
            <a:extLst>
              <a:ext uri="{FF2B5EF4-FFF2-40B4-BE49-F238E27FC236}">
                <a16:creationId xmlns:a16="http://schemas.microsoft.com/office/drawing/2014/main" id="{1A68E03A-4577-A72A-1E7E-5CDCE13C9FAE}"/>
              </a:ext>
            </a:extLst>
          </p:cNvPr>
          <p:cNvSpPr>
            <a:spLocks noGrp="1"/>
          </p:cNvSpPr>
          <p:nvPr>
            <p:ph sz="half" idx="1"/>
          </p:nvPr>
        </p:nvSpPr>
        <p:spPr>
          <a:xfrm>
            <a:off x="145774" y="1431235"/>
            <a:ext cx="7540487" cy="5062330"/>
          </a:xfrm>
        </p:spPr>
        <p:txBody>
          <a:bodyPr>
            <a:normAutofit/>
          </a:bodyPr>
          <a:lstStyle/>
          <a:p>
            <a:pPr>
              <a:buFont typeface="Wingdings" panose="05000000000000000000" pitchFamily="2" charset="2"/>
              <a:buChar char="q"/>
            </a:pPr>
            <a:r>
              <a:rPr lang="en-US" dirty="0"/>
              <a:t>Welcome to our presentation on the web platform for selling cattle and meat.</a:t>
            </a:r>
          </a:p>
          <a:p>
            <a:pPr>
              <a:buFont typeface="Wingdings" panose="05000000000000000000" pitchFamily="2" charset="2"/>
              <a:buChar char="q"/>
            </a:pPr>
            <a:r>
              <a:rPr lang="en-US" dirty="0"/>
              <a:t>Any firm must have an online presence in the current digital era. This platform gives cattle and beef vendors a way to reach a larger audience and run their businesses more effectively.</a:t>
            </a:r>
          </a:p>
          <a:p>
            <a:pPr>
              <a:buFont typeface="Wingdings" panose="05000000000000000000" pitchFamily="2" charset="2"/>
              <a:buChar char="q"/>
            </a:pPr>
            <a:r>
              <a:rPr lang="en-US" dirty="0"/>
              <a:t>Our site has an intuitive user interface that makes the purchasing and selling process easier. It is intended to speed up, simplify, and increase the security of transactions. </a:t>
            </a:r>
          </a:p>
          <a:p>
            <a:pPr>
              <a:buFont typeface="Wingdings" panose="05000000000000000000" pitchFamily="2" charset="2"/>
              <a:buChar char="q"/>
            </a:pPr>
            <a:r>
              <a:rPr lang="en-US" dirty="0"/>
              <a:t>Buyers and sellers can communicate with one another on our platform from any location in the world.</a:t>
            </a:r>
          </a:p>
        </p:txBody>
      </p:sp>
      <p:pic>
        <p:nvPicPr>
          <p:cNvPr id="6" name="Content Placeholder 5">
            <a:extLst>
              <a:ext uri="{FF2B5EF4-FFF2-40B4-BE49-F238E27FC236}">
                <a16:creationId xmlns:a16="http://schemas.microsoft.com/office/drawing/2014/main" id="{4C0065DD-AF57-F721-FACA-BAD254FF855C}"/>
              </a:ext>
            </a:extLst>
          </p:cNvPr>
          <p:cNvPicPr>
            <a:picLocks noGrp="1" noChangeAspect="1"/>
          </p:cNvPicPr>
          <p:nvPr>
            <p:ph sz="half" idx="2"/>
          </p:nvPr>
        </p:nvPicPr>
        <p:blipFill>
          <a:blip r:embed="rId2"/>
          <a:stretch>
            <a:fillRect/>
          </a:stretch>
        </p:blipFill>
        <p:spPr>
          <a:xfrm>
            <a:off x="7977809" y="1669775"/>
            <a:ext cx="4057768" cy="4426225"/>
          </a:xfrm>
        </p:spPr>
      </p:pic>
    </p:spTree>
    <p:extLst>
      <p:ext uri="{BB962C8B-B14F-4D97-AF65-F5344CB8AC3E}">
        <p14:creationId xmlns:p14="http://schemas.microsoft.com/office/powerpoint/2010/main" val="13757287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69315" y="374469"/>
            <a:ext cx="5791805" cy="687977"/>
          </a:xfrm>
        </p:spPr>
        <p:txBody>
          <a:bodyPr>
            <a:normAutofit fontScale="90000"/>
          </a:bodyPr>
          <a:lstStyle/>
          <a:p>
            <a:r>
              <a:rPr lang="en-US" sz="2800" dirty="0"/>
              <a:t>Features on sales history</a:t>
            </a:r>
            <a:endParaRPr lang="bn-BD" sz="2800" dirty="0"/>
          </a:p>
        </p:txBody>
      </p:sp>
      <p:sp>
        <p:nvSpPr>
          <p:cNvPr id="3" name="Oval 2"/>
          <p:cNvSpPr/>
          <p:nvPr/>
        </p:nvSpPr>
        <p:spPr>
          <a:xfrm>
            <a:off x="1071153" y="4775557"/>
            <a:ext cx="2420983" cy="1169127"/>
          </a:xfrm>
          <a:prstGeom prst="ellipse">
            <a:avLst/>
          </a:prstGeom>
          <a:solidFill>
            <a:schemeClr val="bg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COMPARATIVE ANALYSIS</a:t>
            </a:r>
            <a:endParaRPr lang="bn-BD" sz="1500" dirty="0"/>
          </a:p>
        </p:txBody>
      </p:sp>
      <p:sp>
        <p:nvSpPr>
          <p:cNvPr id="4" name="Rounded Rectangle 3"/>
          <p:cNvSpPr/>
          <p:nvPr/>
        </p:nvSpPr>
        <p:spPr>
          <a:xfrm>
            <a:off x="4705894" y="1287776"/>
            <a:ext cx="2081349" cy="1166949"/>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SALES PERFORMANCE DASHBOARD</a:t>
            </a:r>
            <a:endParaRPr lang="bn-BD" dirty="0"/>
          </a:p>
        </p:txBody>
      </p:sp>
      <p:sp>
        <p:nvSpPr>
          <p:cNvPr id="5" name="Oval 4"/>
          <p:cNvSpPr/>
          <p:nvPr/>
        </p:nvSpPr>
        <p:spPr>
          <a:xfrm>
            <a:off x="470260" y="2626720"/>
            <a:ext cx="2512423" cy="1169127"/>
          </a:xfrm>
          <a:prstGeom prst="ellipse">
            <a:avLst/>
          </a:prstGeom>
          <a:solidFill>
            <a:schemeClr val="bg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SALES SEGMENTATION</a:t>
            </a:r>
            <a:endParaRPr lang="bn-BD" sz="1500" dirty="0"/>
          </a:p>
        </p:txBody>
      </p:sp>
      <p:sp>
        <p:nvSpPr>
          <p:cNvPr id="6" name="Oval 5"/>
          <p:cNvSpPr/>
          <p:nvPr/>
        </p:nvSpPr>
        <p:spPr>
          <a:xfrm>
            <a:off x="4537165" y="5363388"/>
            <a:ext cx="2473235" cy="1229001"/>
          </a:xfrm>
          <a:prstGeom prst="ellipse">
            <a:avLst/>
          </a:prstGeom>
          <a:solidFill>
            <a:schemeClr val="bg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FORECASTING &amp; DEMAND PLANNING</a:t>
            </a:r>
          </a:p>
        </p:txBody>
      </p:sp>
      <p:sp>
        <p:nvSpPr>
          <p:cNvPr id="7" name="Oval 6"/>
          <p:cNvSpPr/>
          <p:nvPr/>
        </p:nvSpPr>
        <p:spPr>
          <a:xfrm>
            <a:off x="7876901" y="4775557"/>
            <a:ext cx="2420983" cy="1169127"/>
          </a:xfrm>
          <a:prstGeom prst="ellipse">
            <a:avLst/>
          </a:prstGeom>
          <a:solidFill>
            <a:schemeClr val="bg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CUSTOMER BEHAVIOR ANALYSIS</a:t>
            </a:r>
          </a:p>
        </p:txBody>
      </p:sp>
      <p:sp>
        <p:nvSpPr>
          <p:cNvPr id="8" name="Oval 7"/>
          <p:cNvSpPr/>
          <p:nvPr/>
        </p:nvSpPr>
        <p:spPr>
          <a:xfrm>
            <a:off x="8939348" y="2626720"/>
            <a:ext cx="2420983" cy="1169127"/>
          </a:xfrm>
          <a:prstGeom prst="ellipse">
            <a:avLst/>
          </a:prstGeom>
          <a:solidFill>
            <a:schemeClr val="bg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500" dirty="0"/>
              <a:t>DATA EXPORT &amp; INTEGRATION</a:t>
            </a:r>
          </a:p>
        </p:txBody>
      </p:sp>
      <p:cxnSp>
        <p:nvCxnSpPr>
          <p:cNvPr id="10" name="Straight Arrow Connector 9"/>
          <p:cNvCxnSpPr>
            <a:stCxn id="4" idx="2"/>
            <a:endCxn id="5" idx="6"/>
          </p:cNvCxnSpPr>
          <p:nvPr/>
        </p:nvCxnSpPr>
        <p:spPr>
          <a:xfrm flipH="1">
            <a:off x="2982683" y="2454725"/>
            <a:ext cx="2763886" cy="756559"/>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14" name="Straight Arrow Connector 13"/>
          <p:cNvCxnSpPr>
            <a:stCxn id="4" idx="2"/>
          </p:cNvCxnSpPr>
          <p:nvPr/>
        </p:nvCxnSpPr>
        <p:spPr>
          <a:xfrm flipH="1">
            <a:off x="2982683" y="2454725"/>
            <a:ext cx="2763886" cy="2422075"/>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19" name="Straight Arrow Connector 18"/>
          <p:cNvCxnSpPr>
            <a:stCxn id="4" idx="2"/>
            <a:endCxn id="6" idx="0"/>
          </p:cNvCxnSpPr>
          <p:nvPr/>
        </p:nvCxnSpPr>
        <p:spPr>
          <a:xfrm>
            <a:off x="5746569" y="2454725"/>
            <a:ext cx="27214" cy="2908663"/>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29" name="Straight Arrow Connector 28"/>
          <p:cNvCxnSpPr>
            <a:stCxn id="4" idx="2"/>
            <a:endCxn id="8" idx="2"/>
          </p:cNvCxnSpPr>
          <p:nvPr/>
        </p:nvCxnSpPr>
        <p:spPr>
          <a:xfrm>
            <a:off x="5746569" y="2454725"/>
            <a:ext cx="3192779" cy="756559"/>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cxnSp>
        <p:nvCxnSpPr>
          <p:cNvPr id="34" name="Straight Arrow Connector 33"/>
          <p:cNvCxnSpPr>
            <a:stCxn id="4" idx="2"/>
            <a:endCxn id="7" idx="1"/>
          </p:cNvCxnSpPr>
          <p:nvPr/>
        </p:nvCxnSpPr>
        <p:spPr>
          <a:xfrm>
            <a:off x="5746569" y="2454725"/>
            <a:ext cx="2484877" cy="2492047"/>
          </a:xfrm>
          <a:prstGeom prst="straightConnector1">
            <a:avLst/>
          </a:prstGeom>
          <a:ln w="381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4815235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98163-573D-DEEE-69B8-328007D0C336}"/>
              </a:ext>
            </a:extLst>
          </p:cNvPr>
          <p:cNvSpPr>
            <a:spLocks noGrp="1"/>
          </p:cNvSpPr>
          <p:nvPr>
            <p:ph type="title"/>
          </p:nvPr>
        </p:nvSpPr>
        <p:spPr>
          <a:xfrm>
            <a:off x="913795" y="119270"/>
            <a:ext cx="10353761" cy="848139"/>
          </a:xfrm>
        </p:spPr>
        <p:txBody>
          <a:bodyPr/>
          <a:lstStyle/>
          <a:p>
            <a:r>
              <a:rPr lang="en-US" dirty="0"/>
              <a:t>Future Opportunities</a:t>
            </a:r>
          </a:p>
        </p:txBody>
      </p:sp>
      <p:sp>
        <p:nvSpPr>
          <p:cNvPr id="3" name="Content Placeholder 2">
            <a:extLst>
              <a:ext uri="{FF2B5EF4-FFF2-40B4-BE49-F238E27FC236}">
                <a16:creationId xmlns:a16="http://schemas.microsoft.com/office/drawing/2014/main" id="{1625E1AA-F1DF-4CD3-4829-44604E7D8882}"/>
              </a:ext>
            </a:extLst>
          </p:cNvPr>
          <p:cNvSpPr>
            <a:spLocks noGrp="1"/>
          </p:cNvSpPr>
          <p:nvPr>
            <p:ph sz="half" idx="1"/>
          </p:nvPr>
        </p:nvSpPr>
        <p:spPr>
          <a:xfrm>
            <a:off x="108502" y="967410"/>
            <a:ext cx="8001827" cy="5420138"/>
          </a:xfrm>
        </p:spPr>
        <p:txBody>
          <a:bodyPr>
            <a:normAutofit fontScale="92500"/>
          </a:bodyPr>
          <a:lstStyle/>
          <a:p>
            <a:pPr>
              <a:buFont typeface="Wingdings" panose="05000000000000000000" pitchFamily="2" charset="2"/>
              <a:buChar char="q"/>
            </a:pPr>
            <a:r>
              <a:rPr lang="en-US" dirty="0"/>
              <a:t>Virtual Reality (VR) Experience: Provide immersive experiences for customers. This could include virtual tours of cattle farms, meat processing facilities, and tanneries, allowing customers to gain a deeper understanding of the production process and make more informed purchasing decisions.</a:t>
            </a:r>
          </a:p>
          <a:p>
            <a:pPr>
              <a:buFont typeface="Wingdings" panose="05000000000000000000" pitchFamily="2" charset="2"/>
              <a:buChar char="q"/>
            </a:pPr>
            <a:r>
              <a:rPr lang="en-US" dirty="0"/>
              <a:t>3D Visualizations of Tanning Process: Utilize 3D animations or visualizations to showcase the tanning process from start to finish. Customers can gain a better understanding of the intricate steps involved in transforming raw hides into finished leather products.</a:t>
            </a:r>
          </a:p>
          <a:p>
            <a:pPr>
              <a:buFont typeface="Wingdings" panose="05000000000000000000" pitchFamily="2" charset="2"/>
              <a:buChar char="q"/>
            </a:pPr>
            <a:r>
              <a:rPr lang="en-US" dirty="0"/>
              <a:t>IoT Integration for Real-Time Tracking: Integrate IoT (Internet of Things) devices, such as RFID tags or sensors, to track the temperature, humidity, and other environmental conditions of meat products during transportation. Customers can access real-time data to ensure the freshness and quality of the products they purchase.</a:t>
            </a:r>
          </a:p>
          <a:p>
            <a:pPr>
              <a:buFont typeface="Wingdings" panose="05000000000000000000" pitchFamily="2" charset="2"/>
              <a:buChar char="q"/>
            </a:pPr>
            <a:endParaRPr lang="en-US" dirty="0"/>
          </a:p>
        </p:txBody>
      </p:sp>
      <p:pic>
        <p:nvPicPr>
          <p:cNvPr id="6" name="Content Placeholder 5">
            <a:extLst>
              <a:ext uri="{FF2B5EF4-FFF2-40B4-BE49-F238E27FC236}">
                <a16:creationId xmlns:a16="http://schemas.microsoft.com/office/drawing/2014/main" id="{8ECC0E80-8FD4-D9CE-6DA5-05C812E45463}"/>
              </a:ext>
            </a:extLst>
          </p:cNvPr>
          <p:cNvPicPr>
            <a:picLocks noGrp="1" noChangeAspect="1"/>
          </p:cNvPicPr>
          <p:nvPr>
            <p:ph sz="half" idx="2"/>
          </p:nvPr>
        </p:nvPicPr>
        <p:blipFill>
          <a:blip r:embed="rId2"/>
          <a:stretch>
            <a:fillRect/>
          </a:stretch>
        </p:blipFill>
        <p:spPr>
          <a:xfrm>
            <a:off x="8379861" y="1126435"/>
            <a:ext cx="3703637" cy="4929808"/>
          </a:xfrm>
        </p:spPr>
      </p:pic>
    </p:spTree>
    <p:extLst>
      <p:ext uri="{BB962C8B-B14F-4D97-AF65-F5344CB8AC3E}">
        <p14:creationId xmlns:p14="http://schemas.microsoft.com/office/powerpoint/2010/main" val="14738211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DC5A5-5D46-7FDF-F586-47E589375357}"/>
              </a:ext>
            </a:extLst>
          </p:cNvPr>
          <p:cNvSpPr>
            <a:spLocks noGrp="1"/>
          </p:cNvSpPr>
          <p:nvPr>
            <p:ph type="title"/>
          </p:nvPr>
        </p:nvSpPr>
        <p:spPr>
          <a:xfrm>
            <a:off x="919119" y="212035"/>
            <a:ext cx="10353761" cy="1326321"/>
          </a:xfrm>
        </p:spPr>
        <p:txBody>
          <a:bodyPr/>
          <a:lstStyle/>
          <a:p>
            <a:r>
              <a:rPr lang="en-US" dirty="0"/>
              <a:t>Motivation</a:t>
            </a:r>
          </a:p>
        </p:txBody>
      </p:sp>
      <p:pic>
        <p:nvPicPr>
          <p:cNvPr id="6" name="Content Placeholder 5">
            <a:extLst>
              <a:ext uri="{FF2B5EF4-FFF2-40B4-BE49-F238E27FC236}">
                <a16:creationId xmlns:a16="http://schemas.microsoft.com/office/drawing/2014/main" id="{D0D24594-7E33-0D4D-ACDF-CE25B671E906}"/>
              </a:ext>
            </a:extLst>
          </p:cNvPr>
          <p:cNvPicPr>
            <a:picLocks noGrp="1" noChangeAspect="1"/>
          </p:cNvPicPr>
          <p:nvPr>
            <p:ph idx="1"/>
          </p:nvPr>
        </p:nvPicPr>
        <p:blipFill>
          <a:blip r:embed="rId2"/>
          <a:stretch>
            <a:fillRect/>
          </a:stretch>
        </p:blipFill>
        <p:spPr>
          <a:xfrm>
            <a:off x="8229600" y="1697810"/>
            <a:ext cx="3511827" cy="3995530"/>
          </a:xfrm>
        </p:spPr>
      </p:pic>
      <p:sp>
        <p:nvSpPr>
          <p:cNvPr id="4" name="TextBox 3">
            <a:extLst>
              <a:ext uri="{FF2B5EF4-FFF2-40B4-BE49-F238E27FC236}">
                <a16:creationId xmlns:a16="http://schemas.microsoft.com/office/drawing/2014/main" id="{0F2F4893-A9E9-0A18-2B67-397EAB476076}"/>
              </a:ext>
            </a:extLst>
          </p:cNvPr>
          <p:cNvSpPr txBox="1"/>
          <p:nvPr/>
        </p:nvSpPr>
        <p:spPr>
          <a:xfrm>
            <a:off x="741516" y="1538356"/>
            <a:ext cx="7090518" cy="4154984"/>
          </a:xfrm>
          <a:prstGeom prst="rect">
            <a:avLst/>
          </a:prstGeom>
          <a:noFill/>
        </p:spPr>
        <p:txBody>
          <a:bodyPr wrap="square" rtlCol="0">
            <a:spAutoFit/>
          </a:bodyPr>
          <a:lstStyle/>
          <a:p>
            <a:pPr marL="342900" indent="-342900">
              <a:buFont typeface="Wingdings" panose="05000000000000000000" pitchFamily="2" charset="2"/>
              <a:buChar char="q"/>
            </a:pPr>
            <a:r>
              <a:rPr lang="en-US" sz="2400" dirty="0"/>
              <a:t>For creating the Cattle and Meat Selling web platform is to provide a better solution for sellers and buyers in the meat industry.</a:t>
            </a:r>
          </a:p>
          <a:p>
            <a:pPr marL="342900" indent="-342900">
              <a:buFont typeface="Wingdings" panose="05000000000000000000" pitchFamily="2" charset="2"/>
              <a:buChar char="q"/>
            </a:pPr>
            <a:r>
              <a:rPr lang="en-US" sz="2400" dirty="0"/>
              <a:t>We believe that our platform can make a positive impact on the global meat market by providing a more efficient, transparent, and secure marketplace. </a:t>
            </a:r>
          </a:p>
          <a:p>
            <a:pPr marL="342900" indent="-342900">
              <a:buFont typeface="Wingdings" panose="05000000000000000000" pitchFamily="2" charset="2"/>
              <a:buChar char="q"/>
            </a:pPr>
            <a:r>
              <a:rPr lang="en-US" sz="2400" dirty="0"/>
              <a:t>We are motivated by the potential for growth and expansion, as well as the opportunity to make a positive impact on the lives of farmers and consumers around the world.</a:t>
            </a:r>
          </a:p>
        </p:txBody>
      </p:sp>
    </p:spTree>
    <p:extLst>
      <p:ext uri="{BB962C8B-B14F-4D97-AF65-F5344CB8AC3E}">
        <p14:creationId xmlns:p14="http://schemas.microsoft.com/office/powerpoint/2010/main" val="17208293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E4AFD-479F-40C3-1237-977290E0A0FA}"/>
              </a:ext>
            </a:extLst>
          </p:cNvPr>
          <p:cNvSpPr>
            <a:spLocks noGrp="1"/>
          </p:cNvSpPr>
          <p:nvPr>
            <p:ph type="title"/>
          </p:nvPr>
        </p:nvSpPr>
        <p:spPr>
          <a:xfrm>
            <a:off x="913795" y="304800"/>
            <a:ext cx="10353761" cy="384313"/>
          </a:xfrm>
        </p:spPr>
        <p:txBody>
          <a:bodyPr>
            <a:normAutofit fontScale="90000"/>
          </a:bodyPr>
          <a:lstStyle/>
          <a:p>
            <a:r>
              <a:rPr lang="en-US" dirty="0"/>
              <a:t>Why use Web portal?</a:t>
            </a:r>
          </a:p>
        </p:txBody>
      </p:sp>
      <p:sp>
        <p:nvSpPr>
          <p:cNvPr id="3" name="Content Placeholder 2">
            <a:extLst>
              <a:ext uri="{FF2B5EF4-FFF2-40B4-BE49-F238E27FC236}">
                <a16:creationId xmlns:a16="http://schemas.microsoft.com/office/drawing/2014/main" id="{90E12530-E2AA-CDE2-A5E3-2DD73419620C}"/>
              </a:ext>
            </a:extLst>
          </p:cNvPr>
          <p:cNvSpPr>
            <a:spLocks noGrp="1"/>
          </p:cNvSpPr>
          <p:nvPr>
            <p:ph sz="half" idx="1"/>
          </p:nvPr>
        </p:nvSpPr>
        <p:spPr>
          <a:xfrm>
            <a:off x="913795" y="1086677"/>
            <a:ext cx="6957996" cy="5466522"/>
          </a:xfrm>
        </p:spPr>
        <p:txBody>
          <a:bodyPr>
            <a:normAutofit/>
          </a:bodyPr>
          <a:lstStyle/>
          <a:p>
            <a:pPr>
              <a:buFont typeface="Wingdings" panose="05000000000000000000" pitchFamily="2" charset="2"/>
              <a:buChar char="q"/>
            </a:pPr>
            <a:r>
              <a:rPr lang="en-US" sz="2800" dirty="0"/>
              <a:t> Sellers are limited to local buyers, which restricts their potential customer base. </a:t>
            </a:r>
          </a:p>
          <a:p>
            <a:pPr>
              <a:buFont typeface="Wingdings" panose="05000000000000000000" pitchFamily="2" charset="2"/>
              <a:buChar char="q"/>
            </a:pPr>
            <a:r>
              <a:rPr lang="en-US" sz="2800" dirty="0"/>
              <a:t>The process of finding buyers is time-consuming and often involves middlemen, resulting in higher costs for sellers</a:t>
            </a:r>
          </a:p>
          <a:p>
            <a:pPr>
              <a:buFont typeface="Wingdings" panose="05000000000000000000" pitchFamily="2" charset="2"/>
              <a:buChar char="q"/>
            </a:pPr>
            <a:r>
              <a:rPr lang="en-US" sz="2800" dirty="0"/>
              <a:t>There is no guarantee of payment or quality control, which can lead to disputes and loss of revenue.</a:t>
            </a:r>
          </a:p>
        </p:txBody>
      </p:sp>
      <p:pic>
        <p:nvPicPr>
          <p:cNvPr id="6" name="Content Placeholder 5">
            <a:extLst>
              <a:ext uri="{FF2B5EF4-FFF2-40B4-BE49-F238E27FC236}">
                <a16:creationId xmlns:a16="http://schemas.microsoft.com/office/drawing/2014/main" id="{9BBD0E8F-3D63-120A-1E15-4666C4299779}"/>
              </a:ext>
            </a:extLst>
          </p:cNvPr>
          <p:cNvPicPr>
            <a:picLocks noGrp="1" noChangeAspect="1"/>
          </p:cNvPicPr>
          <p:nvPr>
            <p:ph sz="half" idx="2"/>
          </p:nvPr>
        </p:nvPicPr>
        <p:blipFill>
          <a:blip r:embed="rId2"/>
          <a:stretch>
            <a:fillRect/>
          </a:stretch>
        </p:blipFill>
        <p:spPr>
          <a:xfrm>
            <a:off x="8128069" y="1086678"/>
            <a:ext cx="3703637" cy="5466522"/>
          </a:xfrm>
        </p:spPr>
      </p:pic>
    </p:spTree>
    <p:extLst>
      <p:ext uri="{BB962C8B-B14F-4D97-AF65-F5344CB8AC3E}">
        <p14:creationId xmlns:p14="http://schemas.microsoft.com/office/powerpoint/2010/main" val="17132960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269B5-3305-13DD-E46D-ED76D8730009}"/>
              </a:ext>
            </a:extLst>
          </p:cNvPr>
          <p:cNvSpPr>
            <a:spLocks noGrp="1"/>
          </p:cNvSpPr>
          <p:nvPr>
            <p:ph type="title"/>
          </p:nvPr>
        </p:nvSpPr>
        <p:spPr>
          <a:xfrm>
            <a:off x="913795" y="384314"/>
            <a:ext cx="10353761" cy="357808"/>
          </a:xfrm>
        </p:spPr>
        <p:txBody>
          <a:bodyPr>
            <a:normAutofit fontScale="90000"/>
          </a:bodyPr>
          <a:lstStyle/>
          <a:p>
            <a:r>
              <a:rPr lang="en-US" dirty="0"/>
              <a:t>Brief Overview</a:t>
            </a:r>
          </a:p>
        </p:txBody>
      </p:sp>
      <p:graphicFrame>
        <p:nvGraphicFramePr>
          <p:cNvPr id="5" name="Diagram 4">
            <a:extLst>
              <a:ext uri="{FF2B5EF4-FFF2-40B4-BE49-F238E27FC236}">
                <a16:creationId xmlns:a16="http://schemas.microsoft.com/office/drawing/2014/main" id="{D6560490-FFBC-FD3F-7707-A5097060EF46}"/>
              </a:ext>
            </a:extLst>
          </p:cNvPr>
          <p:cNvGraphicFramePr/>
          <p:nvPr>
            <p:extLst>
              <p:ext uri="{D42A27DB-BD31-4B8C-83A1-F6EECF244321}">
                <p14:modId xmlns:p14="http://schemas.microsoft.com/office/powerpoint/2010/main" val="3056751129"/>
              </p:ext>
            </p:extLst>
          </p:nvPr>
        </p:nvGraphicFramePr>
        <p:xfrm>
          <a:off x="530087" y="1073426"/>
          <a:ext cx="6732103" cy="527436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Picture 6">
            <a:extLst>
              <a:ext uri="{FF2B5EF4-FFF2-40B4-BE49-F238E27FC236}">
                <a16:creationId xmlns:a16="http://schemas.microsoft.com/office/drawing/2014/main" id="{6FACD83C-2811-AB46-D8C1-4E67D68C8460}"/>
              </a:ext>
            </a:extLst>
          </p:cNvPr>
          <p:cNvPicPr>
            <a:picLocks noChangeAspect="1"/>
          </p:cNvPicPr>
          <p:nvPr/>
        </p:nvPicPr>
        <p:blipFill>
          <a:blip r:embed="rId7">
            <a:duotone>
              <a:schemeClr val="accent6">
                <a:shade val="45000"/>
                <a:satMod val="135000"/>
              </a:schemeClr>
              <a:prstClr val="white"/>
            </a:duotone>
          </a:blip>
          <a:stretch>
            <a:fillRect/>
          </a:stretch>
        </p:blipFill>
        <p:spPr>
          <a:xfrm>
            <a:off x="8390993" y="563218"/>
            <a:ext cx="2539682" cy="2539682"/>
          </a:xfrm>
          <a:prstGeom prst="rect">
            <a:avLst/>
          </a:prstGeom>
        </p:spPr>
      </p:pic>
      <p:pic>
        <p:nvPicPr>
          <p:cNvPr id="8" name="Picture 7">
            <a:extLst>
              <a:ext uri="{FF2B5EF4-FFF2-40B4-BE49-F238E27FC236}">
                <a16:creationId xmlns:a16="http://schemas.microsoft.com/office/drawing/2014/main" id="{9DB20677-B216-321C-0053-947A65A16373}"/>
              </a:ext>
            </a:extLst>
          </p:cNvPr>
          <p:cNvPicPr>
            <a:picLocks noChangeAspect="1"/>
          </p:cNvPicPr>
          <p:nvPr/>
        </p:nvPicPr>
        <p:blipFill>
          <a:blip r:embed="rId7">
            <a:duotone>
              <a:schemeClr val="accent2">
                <a:shade val="45000"/>
                <a:satMod val="135000"/>
              </a:schemeClr>
              <a:prstClr val="white"/>
            </a:duotone>
          </a:blip>
          <a:stretch>
            <a:fillRect/>
          </a:stretch>
        </p:blipFill>
        <p:spPr>
          <a:xfrm>
            <a:off x="8559434" y="3102900"/>
            <a:ext cx="2539682" cy="2539682"/>
          </a:xfrm>
          <a:prstGeom prst="rect">
            <a:avLst/>
          </a:prstGeom>
        </p:spPr>
      </p:pic>
      <p:sp>
        <p:nvSpPr>
          <p:cNvPr id="9" name="TextBox 8">
            <a:extLst>
              <a:ext uri="{FF2B5EF4-FFF2-40B4-BE49-F238E27FC236}">
                <a16:creationId xmlns:a16="http://schemas.microsoft.com/office/drawing/2014/main" id="{CFF7BD3D-9E99-8B39-B4F3-D658E60A3C12}"/>
              </a:ext>
            </a:extLst>
          </p:cNvPr>
          <p:cNvSpPr txBox="1"/>
          <p:nvPr/>
        </p:nvSpPr>
        <p:spPr>
          <a:xfrm>
            <a:off x="8643653" y="2841290"/>
            <a:ext cx="2371241" cy="523220"/>
          </a:xfrm>
          <a:prstGeom prst="rect">
            <a:avLst/>
          </a:prstGeom>
          <a:noFill/>
        </p:spPr>
        <p:txBody>
          <a:bodyPr wrap="square" rtlCol="0">
            <a:spAutoFit/>
          </a:bodyPr>
          <a:lstStyle/>
          <a:p>
            <a:r>
              <a:rPr lang="en-US" sz="2800" dirty="0"/>
              <a:t>Agent Team</a:t>
            </a:r>
          </a:p>
        </p:txBody>
      </p:sp>
      <p:sp>
        <p:nvSpPr>
          <p:cNvPr id="11" name="TextBox 10">
            <a:extLst>
              <a:ext uri="{FF2B5EF4-FFF2-40B4-BE49-F238E27FC236}">
                <a16:creationId xmlns:a16="http://schemas.microsoft.com/office/drawing/2014/main" id="{68B2BD00-F1F4-4297-5B39-52AA83198078}"/>
              </a:ext>
            </a:extLst>
          </p:cNvPr>
          <p:cNvSpPr txBox="1"/>
          <p:nvPr/>
        </p:nvSpPr>
        <p:spPr>
          <a:xfrm>
            <a:off x="8845509" y="5513843"/>
            <a:ext cx="1967527" cy="523220"/>
          </a:xfrm>
          <a:prstGeom prst="rect">
            <a:avLst/>
          </a:prstGeom>
          <a:noFill/>
        </p:spPr>
        <p:txBody>
          <a:bodyPr wrap="square">
            <a:spAutoFit/>
          </a:bodyPr>
          <a:lstStyle/>
          <a:p>
            <a:r>
              <a:rPr lang="en-US" sz="2800" dirty="0"/>
              <a:t>Vet Team</a:t>
            </a:r>
          </a:p>
        </p:txBody>
      </p:sp>
    </p:spTree>
    <p:extLst>
      <p:ext uri="{BB962C8B-B14F-4D97-AF65-F5344CB8AC3E}">
        <p14:creationId xmlns:p14="http://schemas.microsoft.com/office/powerpoint/2010/main" val="28855138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0678AF-77D6-E1DA-40EC-1A87E512E1B6}"/>
              </a:ext>
            </a:extLst>
          </p:cNvPr>
          <p:cNvSpPr>
            <a:spLocks noGrp="1"/>
          </p:cNvSpPr>
          <p:nvPr>
            <p:ph type="title"/>
          </p:nvPr>
        </p:nvSpPr>
        <p:spPr/>
        <p:txBody>
          <a:bodyPr/>
          <a:lstStyle/>
          <a:p>
            <a:r>
              <a:rPr lang="en-US" dirty="0"/>
              <a:t>Modules</a:t>
            </a:r>
          </a:p>
        </p:txBody>
      </p:sp>
      <p:sp>
        <p:nvSpPr>
          <p:cNvPr id="3" name="Content Placeholder 2">
            <a:extLst>
              <a:ext uri="{FF2B5EF4-FFF2-40B4-BE49-F238E27FC236}">
                <a16:creationId xmlns:a16="http://schemas.microsoft.com/office/drawing/2014/main" id="{42C11F50-DDDF-B316-628F-B7496FDAA7CF}"/>
              </a:ext>
            </a:extLst>
          </p:cNvPr>
          <p:cNvSpPr>
            <a:spLocks noGrp="1"/>
          </p:cNvSpPr>
          <p:nvPr>
            <p:ph sz="half" idx="1"/>
          </p:nvPr>
        </p:nvSpPr>
        <p:spPr>
          <a:xfrm>
            <a:off x="913795" y="1590261"/>
            <a:ext cx="9860222" cy="4200939"/>
          </a:xfrm>
        </p:spPr>
        <p:txBody>
          <a:bodyPr>
            <a:normAutofit/>
          </a:bodyPr>
          <a:lstStyle/>
          <a:p>
            <a:pPr marL="457200" indent="-457200">
              <a:buFont typeface="+mj-lt"/>
              <a:buAutoNum type="arabicPeriod"/>
            </a:pPr>
            <a:r>
              <a:rPr lang="en-US" dirty="0"/>
              <a:t>Primary Meat Processing(buying and selling) </a:t>
            </a:r>
            <a:r>
              <a:rPr lang="en-US" dirty="0">
                <a:solidFill>
                  <a:schemeClr val="accent1">
                    <a:lumMod val="60000"/>
                    <a:lumOff val="40000"/>
                  </a:schemeClr>
                </a:solidFill>
              </a:rPr>
              <a:t>(Butcher to Consumer) </a:t>
            </a:r>
          </a:p>
          <a:p>
            <a:pPr marL="457200" indent="-457200">
              <a:buFont typeface="+mj-lt"/>
              <a:buAutoNum type="arabicPeriod"/>
            </a:pPr>
            <a:r>
              <a:rPr lang="en-US" dirty="0"/>
              <a:t>Unprocessed Tanner &amp; horns and hoof Processing(buying and selling) </a:t>
            </a:r>
            <a:r>
              <a:rPr lang="en-US" dirty="0">
                <a:solidFill>
                  <a:schemeClr val="accent1">
                    <a:lumMod val="60000"/>
                    <a:lumOff val="40000"/>
                  </a:schemeClr>
                </a:solidFill>
              </a:rPr>
              <a:t>(Butcher to Tannery &amp; Horn factory)</a:t>
            </a:r>
          </a:p>
          <a:p>
            <a:pPr marL="457200" indent="-457200">
              <a:buFont typeface="+mj-lt"/>
              <a:buAutoNum type="arabicPeriod"/>
            </a:pPr>
            <a:r>
              <a:rPr lang="en-US" dirty="0"/>
              <a:t>Whole Cattle Processing(buying and selling) </a:t>
            </a:r>
            <a:r>
              <a:rPr lang="en-US" dirty="0">
                <a:solidFill>
                  <a:schemeClr val="accent1">
                    <a:lumMod val="60000"/>
                    <a:lumOff val="40000"/>
                  </a:schemeClr>
                </a:solidFill>
              </a:rPr>
              <a:t>(Farmer to Butcher / Farmer to Consumer) </a:t>
            </a:r>
          </a:p>
          <a:p>
            <a:pPr marL="457200" indent="-457200">
              <a:buFont typeface="+mj-lt"/>
              <a:buAutoNum type="arabicPeriod"/>
            </a:pPr>
            <a:r>
              <a:rPr lang="en-US" dirty="0"/>
              <a:t>Notification setting for regular medicine taking</a:t>
            </a:r>
          </a:p>
          <a:p>
            <a:pPr marL="457200" indent="-457200">
              <a:buFont typeface="+mj-lt"/>
              <a:buAutoNum type="arabicPeriod"/>
            </a:pPr>
            <a:r>
              <a:rPr lang="en-US" dirty="0"/>
              <a:t>Vet service providing, prescribe medicine </a:t>
            </a:r>
            <a:r>
              <a:rPr lang="en-US" dirty="0">
                <a:solidFill>
                  <a:schemeClr val="accent1"/>
                </a:solidFill>
              </a:rPr>
              <a:t>(Vet user)</a:t>
            </a:r>
          </a:p>
          <a:p>
            <a:pPr marL="457200" indent="-457200">
              <a:buFont typeface="+mj-lt"/>
              <a:buAutoNum type="arabicPeriod"/>
            </a:pPr>
            <a:r>
              <a:rPr lang="en-US" dirty="0"/>
              <a:t>Timeline, bookkeeping, profile maintenance </a:t>
            </a:r>
            <a:r>
              <a:rPr lang="en-US" dirty="0">
                <a:solidFill>
                  <a:schemeClr val="accent1"/>
                </a:solidFill>
              </a:rPr>
              <a:t>(featured with module 1)</a:t>
            </a:r>
          </a:p>
          <a:p>
            <a:pPr marL="457200" indent="-457200">
              <a:buFont typeface="+mj-lt"/>
              <a:buAutoNum type="arabicPeriod"/>
            </a:pPr>
            <a:r>
              <a:rPr lang="en-US" dirty="0"/>
              <a:t>Quality checking, location verifying ,</a:t>
            </a:r>
            <a:r>
              <a:rPr lang="en-US" sz="2000" b="1" i="1" dirty="0">
                <a:solidFill>
                  <a:srgbClr val="92D050"/>
                </a:solidFill>
              </a:rPr>
              <a:t> </a:t>
            </a:r>
            <a:r>
              <a:rPr lang="en-US" sz="2000" dirty="0">
                <a:effectLst/>
              </a:rPr>
              <a:t>Data Analysis and Trends </a:t>
            </a:r>
            <a:r>
              <a:rPr lang="en-US" dirty="0">
                <a:solidFill>
                  <a:schemeClr val="accent1"/>
                </a:solidFill>
              </a:rPr>
              <a:t>(Agent user)</a:t>
            </a:r>
          </a:p>
        </p:txBody>
      </p:sp>
    </p:spTree>
    <p:extLst>
      <p:ext uri="{BB962C8B-B14F-4D97-AF65-F5344CB8AC3E}">
        <p14:creationId xmlns:p14="http://schemas.microsoft.com/office/powerpoint/2010/main" val="1300365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1E86C-0B1E-48C7-B442-606D8A1FA7C1}"/>
              </a:ext>
            </a:extLst>
          </p:cNvPr>
          <p:cNvSpPr>
            <a:spLocks noGrp="1"/>
          </p:cNvSpPr>
          <p:nvPr>
            <p:ph type="title"/>
          </p:nvPr>
        </p:nvSpPr>
        <p:spPr/>
        <p:txBody>
          <a:bodyPr/>
          <a:lstStyle/>
          <a:p>
            <a:r>
              <a:rPr lang="en-GB" dirty="0"/>
              <a:t>1.Butcher to consumer product flow</a:t>
            </a:r>
            <a:endParaRPr lang="en-US" dirty="0"/>
          </a:p>
        </p:txBody>
      </p:sp>
      <p:sp>
        <p:nvSpPr>
          <p:cNvPr id="3" name="Content Placeholder 2">
            <a:extLst>
              <a:ext uri="{FF2B5EF4-FFF2-40B4-BE49-F238E27FC236}">
                <a16:creationId xmlns:a16="http://schemas.microsoft.com/office/drawing/2014/main" id="{D125E181-533D-4E5B-92AC-32F6AAD88B5B}"/>
              </a:ext>
            </a:extLst>
          </p:cNvPr>
          <p:cNvSpPr>
            <a:spLocks noGrp="1"/>
          </p:cNvSpPr>
          <p:nvPr>
            <p:ph idx="1"/>
          </p:nvPr>
        </p:nvSpPr>
        <p:spPr/>
        <p:txBody>
          <a:bodyPr>
            <a:normAutofit/>
          </a:bodyPr>
          <a:lstStyle/>
          <a:p>
            <a:r>
              <a:rPr lang="en-GB" dirty="0"/>
              <a:t>Processing will hold. Corresponding steps are:</a:t>
            </a:r>
          </a:p>
          <a:p>
            <a:pPr lvl="1"/>
            <a:r>
              <a:rPr lang="en-GB" dirty="0"/>
              <a:t>Slaughtering</a:t>
            </a:r>
          </a:p>
          <a:p>
            <a:pPr lvl="1"/>
            <a:r>
              <a:rPr lang="en-GB" dirty="0"/>
              <a:t>Dressing</a:t>
            </a:r>
          </a:p>
          <a:p>
            <a:pPr lvl="1"/>
            <a:r>
              <a:rPr lang="en-GB" dirty="0"/>
              <a:t>Preparing the meat</a:t>
            </a:r>
          </a:p>
          <a:p>
            <a:r>
              <a:rPr lang="en-GB" dirty="0"/>
              <a:t>Meat is divided into categories to allow consumers have a wide range of options.</a:t>
            </a:r>
          </a:p>
          <a:p>
            <a:r>
              <a:rPr lang="en-GB" dirty="0"/>
              <a:t>Now product is stored in freezer and listed in the portal.</a:t>
            </a:r>
          </a:p>
          <a:p>
            <a:r>
              <a:rPr lang="en-GB" dirty="0"/>
              <a:t>Consumers will order from our portal. The corresponding UI is given in the next slide.</a:t>
            </a:r>
          </a:p>
          <a:p>
            <a:endParaRPr lang="en-GB" dirty="0"/>
          </a:p>
          <a:p>
            <a:pPr lvl="1"/>
            <a:endParaRPr lang="en-US" dirty="0"/>
          </a:p>
        </p:txBody>
      </p:sp>
    </p:spTree>
    <p:extLst>
      <p:ext uri="{BB962C8B-B14F-4D97-AF65-F5344CB8AC3E}">
        <p14:creationId xmlns:p14="http://schemas.microsoft.com/office/powerpoint/2010/main" val="36643394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A8D91-B4D2-41A4-99C4-837BC9DC3670}"/>
              </a:ext>
            </a:extLst>
          </p:cNvPr>
          <p:cNvSpPr>
            <a:spLocks noGrp="1"/>
          </p:cNvSpPr>
          <p:nvPr>
            <p:ph type="title"/>
          </p:nvPr>
        </p:nvSpPr>
        <p:spPr/>
        <p:txBody>
          <a:bodyPr/>
          <a:lstStyle/>
          <a:p>
            <a:endParaRPr lang="en-US" dirty="0"/>
          </a:p>
        </p:txBody>
      </p:sp>
      <p:pic>
        <p:nvPicPr>
          <p:cNvPr id="5" name="Content Placeholder 4" descr="A screenshot of a computer&#10;&#10;Description automatically generated with low confidence">
            <a:extLst>
              <a:ext uri="{FF2B5EF4-FFF2-40B4-BE49-F238E27FC236}">
                <a16:creationId xmlns:a16="http://schemas.microsoft.com/office/drawing/2014/main" id="{B1907291-6956-4620-82EC-C85DB76589D0}"/>
              </a:ext>
            </a:extLst>
          </p:cNvPr>
          <p:cNvPicPr>
            <a:picLocks noGrp="1" noChangeAspect="1"/>
          </p:cNvPicPr>
          <p:nvPr>
            <p:ph idx="1"/>
          </p:nvPr>
        </p:nvPicPr>
        <p:blipFill>
          <a:blip r:embed="rId2"/>
          <a:stretch>
            <a:fillRect/>
          </a:stretch>
        </p:blipFill>
        <p:spPr>
          <a:xfrm>
            <a:off x="0" y="0"/>
            <a:ext cx="12197952" cy="6858000"/>
          </a:xfrm>
        </p:spPr>
      </p:pic>
    </p:spTree>
    <p:extLst>
      <p:ext uri="{BB962C8B-B14F-4D97-AF65-F5344CB8AC3E}">
        <p14:creationId xmlns:p14="http://schemas.microsoft.com/office/powerpoint/2010/main" val="32513789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0619A-1F24-4F43-8861-72A811008A92}"/>
              </a:ext>
            </a:extLst>
          </p:cNvPr>
          <p:cNvSpPr>
            <a:spLocks noGrp="1"/>
          </p:cNvSpPr>
          <p:nvPr>
            <p:ph type="title"/>
          </p:nvPr>
        </p:nvSpPr>
        <p:spPr/>
        <p:txBody>
          <a:bodyPr/>
          <a:lstStyle/>
          <a:p>
            <a:r>
              <a:rPr lang="en-GB" dirty="0"/>
              <a:t>1.Butcher to Consumer Product flow</a:t>
            </a:r>
            <a:endParaRPr lang="en-US" dirty="0"/>
          </a:p>
        </p:txBody>
      </p:sp>
      <p:sp>
        <p:nvSpPr>
          <p:cNvPr id="3" name="Content Placeholder 2">
            <a:extLst>
              <a:ext uri="{FF2B5EF4-FFF2-40B4-BE49-F238E27FC236}">
                <a16:creationId xmlns:a16="http://schemas.microsoft.com/office/drawing/2014/main" id="{7572DDE5-168E-4A53-B937-DD58A687EDEB}"/>
              </a:ext>
            </a:extLst>
          </p:cNvPr>
          <p:cNvSpPr>
            <a:spLocks noGrp="1"/>
          </p:cNvSpPr>
          <p:nvPr>
            <p:ph idx="1"/>
          </p:nvPr>
        </p:nvSpPr>
        <p:spPr/>
        <p:txBody>
          <a:bodyPr/>
          <a:lstStyle/>
          <a:p>
            <a:r>
              <a:rPr lang="en-GB" dirty="0"/>
              <a:t>Once an order is placed butcher will get a notification and will prepare the ordered meat ensuring proper packaging to maintain freshness of the product.</a:t>
            </a:r>
          </a:p>
          <a:p>
            <a:r>
              <a:rPr lang="en-GB" b="0" i="0" dirty="0">
                <a:effectLst/>
              </a:rPr>
              <a:t>The meat products are carefully transported to the consumers' specified addresses, maintaining proper temperature control if necessary.</a:t>
            </a:r>
          </a:p>
          <a:p>
            <a:r>
              <a:rPr lang="en-GB" b="0" i="0" dirty="0">
                <a:effectLst/>
              </a:rPr>
              <a:t>Upon receiving the ordered meat products, consumers can verify the quality, freshness, and adherence to their preferences. They can provide feedback and ratings on the online portal, helping maintain transparency and accountability.</a:t>
            </a:r>
            <a:endParaRPr lang="en-GB" dirty="0"/>
          </a:p>
        </p:txBody>
      </p:sp>
    </p:spTree>
    <p:extLst>
      <p:ext uri="{BB962C8B-B14F-4D97-AF65-F5344CB8AC3E}">
        <p14:creationId xmlns:p14="http://schemas.microsoft.com/office/powerpoint/2010/main" val="103759541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26DBD101-FC0A-4B21-82B0-57CAA7AEEC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94F055B-D391-44D3-A87A-BCD07BD5A31C}">
  <ds:schemaRefs>
    <ds:schemaRef ds:uri="http://schemas.microsoft.com/sharepoint/v3/contenttype/forms"/>
  </ds:schemaRefs>
</ds:datastoreItem>
</file>

<file path=customXml/itemProps3.xml><?xml version="1.0" encoding="utf-8"?>
<ds:datastoreItem xmlns:ds="http://schemas.openxmlformats.org/officeDocument/2006/customXml" ds:itemID="{B975FBC4-9D33-46BE-911D-419763BA9AF9}">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TM04033921[[fn=Damask]]</Template>
  <TotalTime>320</TotalTime>
  <Words>1642</Words>
  <Application>Microsoft Office PowerPoint</Application>
  <PresentationFormat>Widescreen</PresentationFormat>
  <Paragraphs>161</Paragraphs>
  <Slides>21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Bookman Old Style</vt:lpstr>
      <vt:lpstr>Calibri</vt:lpstr>
      <vt:lpstr>Rockwell</vt:lpstr>
      <vt:lpstr>Wingdings</vt:lpstr>
      <vt:lpstr>Damask</vt:lpstr>
      <vt:lpstr>PowerPoint Presentation</vt:lpstr>
      <vt:lpstr>Introduction</vt:lpstr>
      <vt:lpstr>Motivation</vt:lpstr>
      <vt:lpstr>Why use Web portal?</vt:lpstr>
      <vt:lpstr>Brief Overview</vt:lpstr>
      <vt:lpstr>Modules</vt:lpstr>
      <vt:lpstr>1.Butcher to consumer product flow</vt:lpstr>
      <vt:lpstr>PowerPoint Presentation</vt:lpstr>
      <vt:lpstr>1.Butcher to Consumer Product flow</vt:lpstr>
      <vt:lpstr>2.Butcher to tannery/horn business direct communication</vt:lpstr>
      <vt:lpstr>2.Butcher to tannery/horn business direct communication</vt:lpstr>
      <vt:lpstr>3. From farm to fork unveiling the Farmer-to-butcher process</vt:lpstr>
      <vt:lpstr>4. Modules(Notification sending for timely medicine taking)</vt:lpstr>
      <vt:lpstr>5.Vet service</vt:lpstr>
      <vt:lpstr>PowerPoint Presentation</vt:lpstr>
      <vt:lpstr>Supplier verification Module</vt:lpstr>
      <vt:lpstr>Regular Monitoring module</vt:lpstr>
      <vt:lpstr>Tracking Module</vt:lpstr>
      <vt:lpstr>Quality control check module</vt:lpstr>
      <vt:lpstr>Features on sales history</vt:lpstr>
      <vt:lpstr>Future Opportunities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MooMarket</dc:title>
  <dc:creator>1905010 - Md. Muhaiminul Islam Nafi</dc:creator>
  <cp:lastModifiedBy>1905010 - Md. Muhaiminul Islam Nafi</cp:lastModifiedBy>
  <cp:revision>5</cp:revision>
  <dcterms:created xsi:type="dcterms:W3CDTF">2023-06-15T14:27:31Z</dcterms:created>
  <dcterms:modified xsi:type="dcterms:W3CDTF">2023-06-16T19:34:33Z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